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4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5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6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7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8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0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2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4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5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image" Target="../media/image-4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hyperlink" Target="https://khall.ing" TargetMode="External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C15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492240" y="-1463040"/>
            <a:ext cx="3840480" cy="3840480"/>
          </a:xfrm>
          <a:prstGeom prst="ellipse">
            <a:avLst/>
          </a:prstGeom>
          <a:solidFill>
            <a:srgbClr val="2B2118"/>
          </a:solidFill>
          <a:ln w="12700">
            <a:solidFill>
              <a:srgbClr val="2B2118"/>
            </a:solidFill>
            <a:prstDash val="solid"/>
          </a:ln>
        </p:spPr>
        <p:txBody>
          <a:bodyPr/>
          <a:p/>
        </p:txBody>
      </p:sp>
      <p:sp>
        <p:nvSpPr>
          <p:cNvPr id="3" name="Shape 1"/>
          <p:cNvSpPr/>
          <p:nvPr/>
        </p:nvSpPr>
        <p:spPr>
          <a:xfrm>
            <a:off x="-1005840" y="3566160"/>
            <a:ext cx="2377440" cy="2377440"/>
          </a:xfrm>
          <a:prstGeom prst="ellipse">
            <a:avLst/>
          </a:prstGeom>
          <a:solidFill>
            <a:srgbClr val="2B2118"/>
          </a:solidFill>
          <a:ln w="12700">
            <a:solidFill>
              <a:srgbClr val="2B2118"/>
            </a:solidFill>
            <a:prstDash val="solid"/>
          </a:ln>
        </p:spPr>
        <p:txBody>
          <a:bodyPr/>
          <a:p/>
        </p:txBody>
      </p:sp>
      <p:sp>
        <p:nvSpPr>
          <p:cNvPr id="4" name="Text 2"/>
          <p:cNvSpPr txBox="1"/>
          <p:nvPr/>
        </p:nvSpPr>
        <p:spPr>
          <a:xfrm>
            <a:off x="548640" y="1143000"/>
            <a:ext cx="41148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4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KHALL</a:t>
            </a:r>
            <a:endParaRPr lang="en-US" sz="48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1920240"/>
            <a:ext cx="40233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00" dirty="0">
                <a:solidFill>
                  <a:srgbClr val="F2A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recepcionista con IA para tu restaurante</a:t>
            </a:r>
            <a:endParaRPr lang="en-US" sz="1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37744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con IA · QR en mesa · Pedidos en línea · Kiosko · Reservaciones · Gerencia · Varias sucursales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548640" y="3017520"/>
            <a:ext cx="384048" cy="384048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8492" y="3117372"/>
            <a:ext cx="184343" cy="184343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1051560" y="3017520"/>
            <a:ext cx="384048" cy="384048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1412" y="3117372"/>
            <a:ext cx="184343" cy="184343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1554480" y="3017520"/>
            <a:ext cx="384048" cy="384048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2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654332" y="3117372"/>
            <a:ext cx="184343" cy="184343"/>
          </a:xfrm>
          <a:prstGeom prst="rect">
            <a:avLst/>
          </a:prstGeom>
        </p:spPr>
      </p:pic>
      <p:sp>
        <p:nvSpPr>
          <p:cNvPr id="13" name="Shape 8"/>
          <p:cNvSpPr/>
          <p:nvPr/>
        </p:nvSpPr>
        <p:spPr>
          <a:xfrm>
            <a:off x="2057400" y="3017520"/>
            <a:ext cx="384048" cy="384048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7252" y="3117372"/>
            <a:ext cx="184343" cy="184343"/>
          </a:xfrm>
          <a:prstGeom prst="rect">
            <a:avLst/>
          </a:prstGeom>
        </p:spPr>
      </p:pic>
      <p:sp>
        <p:nvSpPr>
          <p:cNvPr id="15" name="Shape 9"/>
          <p:cNvSpPr/>
          <p:nvPr/>
        </p:nvSpPr>
        <p:spPr>
          <a:xfrm>
            <a:off x="2560320" y="3017520"/>
            <a:ext cx="384048" cy="384048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60172" y="3117372"/>
            <a:ext cx="184343" cy="184343"/>
          </a:xfrm>
          <a:prstGeom prst="rect">
            <a:avLst/>
          </a:prstGeom>
        </p:spPr>
      </p:pic>
      <p:sp>
        <p:nvSpPr>
          <p:cNvPr id="17" name="Text 10"/>
          <p:cNvSpPr txBox="1"/>
          <p:nvPr/>
        </p:nvSpPr>
        <p:spPr>
          <a:xfrm>
            <a:off x="548640" y="4160520"/>
            <a:ext cx="18288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khall.ing</a:t>
            </a:r>
            <a:endParaRPr lang="en-US" sz="1000" dirty="0"/>
          </a:p>
        </p:txBody>
      </p:sp>
      <p:sp>
        <p:nvSpPr>
          <p:cNvPr id="18" name="Shape 11"/>
          <p:cNvSpPr/>
          <p:nvPr/>
        </p:nvSpPr>
        <p:spPr>
          <a:xfrm>
            <a:off x="4700016" y="1179576"/>
            <a:ext cx="4087368" cy="2016154"/>
          </a:xfrm>
          <a:prstGeom prst="roundRect">
            <a:avLst>
              <a:gd name="adj" fmla="val 3628"/>
            </a:avLst>
          </a:prstGeom>
          <a:solidFill>
            <a:srgbClr val="3A2E25"/>
          </a:solidFill>
          <a:ln w="9525">
            <a:solidFill>
              <a:srgbClr val="4A3B30"/>
            </a:solidFill>
            <a:prstDash val="solid"/>
          </a:ln>
        </p:spPr>
        <p:txBody>
          <a:bodyPr/>
          <a:p/>
        </p:txBody>
      </p:sp>
      <p:pic>
        <p:nvPicPr>
          <p:cNvPr id="19" name="Image 5" descr="img/cocina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754880" y="1234440"/>
            <a:ext cx="3977640" cy="1906426"/>
          </a:xfrm>
          <a:prstGeom prst="rect">
            <a:avLst/>
          </a:prstGeom>
        </p:spPr>
      </p:pic>
      <p:sp>
        <p:nvSpPr>
          <p:cNvPr id="20" name="Text 12"/>
          <p:cNvSpPr txBox="1"/>
          <p:nvPr/>
        </p:nvSpPr>
        <p:spPr>
          <a:xfrm>
            <a:off x="4754880" y="3246120"/>
            <a:ext cx="39776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Pantalla de cocina, en vivo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5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Khall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68580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4747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C144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PROBLEMA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0350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Así se pierden pedidos y clientes todos los días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57200" y="1554480"/>
            <a:ext cx="2615184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31520" y="1828800"/>
            <a:ext cx="475488" cy="475488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5147" y="1952427"/>
            <a:ext cx="228234" cy="22823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31520" y="251460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5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Pedidos mal tomados</a:t>
            </a:r>
            <a:endParaRPr lang="en-US" sz="14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88036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mano o por WhatsApp personal, es fácil que se pierda un detalle del pedido.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3264408" y="1554480"/>
            <a:ext cx="2615184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3538728" y="1828800"/>
            <a:ext cx="475488" cy="475488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62355" y="1952427"/>
            <a:ext cx="228234" cy="22823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538728" y="251460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Hora pico sin manos</a:t>
            </a:r>
            <a:endParaRPr lang="en-US" sz="1400" dirty="0"/>
          </a:p>
        </p:txBody>
      </p:sp>
      <p:sp>
        <p:nvSpPr>
          <p:cNvPr id="15" name="Text 11"/>
          <p:cNvSpPr txBox="1"/>
          <p:nvPr/>
        </p:nvSpPr>
        <p:spPr>
          <a:xfrm>
            <a:off x="3538728" y="288036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el momento de más ventas, nadie tiene tiempo de contestar mensajes uno por uno.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6071616" y="1554480"/>
            <a:ext cx="2615184" cy="2103120"/>
          </a:xfrm>
          <a:prstGeom prst="roundRect">
            <a:avLst>
              <a:gd name="adj" fmla="val 3478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345936" y="1828800"/>
            <a:ext cx="475488" cy="475488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69563" y="1952427"/>
            <a:ext cx="228234" cy="22823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6345936" y="2514600"/>
            <a:ext cx="210312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queda en la memoria</a:t>
            </a:r>
            <a:endParaRPr lang="en-US" sz="1400" dirty="0"/>
          </a:p>
        </p:txBody>
      </p:sp>
      <p:sp>
        <p:nvSpPr>
          <p:cNvPr id="20" name="Text 15"/>
          <p:cNvSpPr txBox="1"/>
          <p:nvPr/>
        </p:nvSpPr>
        <p:spPr>
          <a:xfrm>
            <a:off x="6345936" y="2880360"/>
            <a:ext cx="210312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un sistema no sabes qué se vende más, cuánto te cuesta cada platillo ni cuánto se pierde.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1C15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Khall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68580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4747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F2A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SOLUCIÓN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03504"/>
            <a:ext cx="8229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Khall recibe, ordena y organiza — sin que nadie tenga que estar encima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457200" y="1600200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" y="1719072"/>
            <a:ext cx="219456" cy="219456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051560" y="1618488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con IA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1051560" y="18745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 pedidos, entregas y reservaciones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3264408" y="1600200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83280" y="1719072"/>
            <a:ext cx="219456" cy="21945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3858768" y="1618488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 en mesa</a:t>
            </a:r>
            <a:endParaRPr lang="en-US" sz="1250" dirty="0"/>
          </a:p>
        </p:txBody>
      </p:sp>
      <p:sp>
        <p:nvSpPr>
          <p:cNvPr id="13" name="Text 9"/>
          <p:cNvSpPr txBox="1"/>
          <p:nvPr/>
        </p:nvSpPr>
        <p:spPr>
          <a:xfrm>
            <a:off x="3858768" y="18745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cliente pide desde su celular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6071616" y="1600200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90488" y="1719072"/>
            <a:ext cx="219456" cy="219456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6665976" y="1618488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Pedidos en línea</a:t>
            </a:r>
            <a:endParaRPr lang="en-US" sz="1250" dirty="0"/>
          </a:p>
        </p:txBody>
      </p:sp>
      <p:sp>
        <p:nvSpPr>
          <p:cNvPr id="17" name="Text 12"/>
          <p:cNvSpPr txBox="1"/>
          <p:nvPr/>
        </p:nvSpPr>
        <p:spPr>
          <a:xfrm>
            <a:off x="6665976" y="1874520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Recoger o a domicilio, con tu link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457200" y="2624328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72" y="2743200"/>
            <a:ext cx="219456" cy="219456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1051560" y="264261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Kiosko</a:t>
            </a:r>
            <a:endParaRPr lang="en-US" sz="1250" dirty="0"/>
          </a:p>
        </p:txBody>
      </p:sp>
      <p:sp>
        <p:nvSpPr>
          <p:cNvPr id="21" name="Text 15"/>
          <p:cNvSpPr txBox="1"/>
          <p:nvPr/>
        </p:nvSpPr>
        <p:spPr>
          <a:xfrm>
            <a:off x="1051560" y="2898648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Autoservicio en tableta fija</a:t>
            </a:r>
            <a:endParaRPr lang="en-US" sz="1000" dirty="0"/>
          </a:p>
        </p:txBody>
      </p:sp>
      <p:sp>
        <p:nvSpPr>
          <p:cNvPr id="22" name="Shape 16"/>
          <p:cNvSpPr/>
          <p:nvPr/>
        </p:nvSpPr>
        <p:spPr>
          <a:xfrm>
            <a:off x="3264408" y="2624328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83280" y="2743200"/>
            <a:ext cx="219456" cy="219456"/>
          </a:xfrm>
          <a:prstGeom prst="rect">
            <a:avLst/>
          </a:prstGeom>
        </p:spPr>
      </p:pic>
      <p:sp>
        <p:nvSpPr>
          <p:cNvPr id="24" name="Text 17"/>
          <p:cNvSpPr txBox="1"/>
          <p:nvPr/>
        </p:nvSpPr>
        <p:spPr>
          <a:xfrm>
            <a:off x="3858768" y="264261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Reservaciones</a:t>
            </a:r>
            <a:endParaRPr lang="en-US" sz="1250" dirty="0"/>
          </a:p>
        </p:txBody>
      </p:sp>
      <p:sp>
        <p:nvSpPr>
          <p:cNvPr id="25" name="Text 18"/>
          <p:cNvSpPr txBox="1"/>
          <p:nvPr/>
        </p:nvSpPr>
        <p:spPr>
          <a:xfrm>
            <a:off x="3858768" y="2898648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Confirmadas con aviso al cliente</a:t>
            </a:r>
            <a:endParaRPr lang="en-US" sz="1000" dirty="0"/>
          </a:p>
        </p:txBody>
      </p:sp>
      <p:sp>
        <p:nvSpPr>
          <p:cNvPr id="26" name="Shape 19"/>
          <p:cNvSpPr/>
          <p:nvPr/>
        </p:nvSpPr>
        <p:spPr>
          <a:xfrm>
            <a:off x="6071616" y="2624328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2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190488" y="2743200"/>
            <a:ext cx="219456" cy="219456"/>
          </a:xfrm>
          <a:prstGeom prst="rect">
            <a:avLst/>
          </a:prstGeom>
        </p:spPr>
      </p:pic>
      <p:sp>
        <p:nvSpPr>
          <p:cNvPr id="28" name="Text 20"/>
          <p:cNvSpPr txBox="1"/>
          <p:nvPr/>
        </p:nvSpPr>
        <p:spPr>
          <a:xfrm>
            <a:off x="6665976" y="2642616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Cocina y cuentas</a:t>
            </a:r>
            <a:endParaRPr lang="en-US" sz="1250" dirty="0"/>
          </a:p>
        </p:txBody>
      </p:sp>
      <p:sp>
        <p:nvSpPr>
          <p:cNvPr id="29" name="Text 21"/>
          <p:cNvSpPr txBox="1"/>
          <p:nvPr/>
        </p:nvSpPr>
        <p:spPr>
          <a:xfrm>
            <a:off x="6665976" y="2898648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Tablero en vivo, cobro y división</a:t>
            </a:r>
            <a:endParaRPr lang="en-US" sz="1000" dirty="0"/>
          </a:p>
        </p:txBody>
      </p:sp>
      <p:sp>
        <p:nvSpPr>
          <p:cNvPr id="30" name="Shape 22"/>
          <p:cNvSpPr/>
          <p:nvPr/>
        </p:nvSpPr>
        <p:spPr>
          <a:xfrm>
            <a:off x="457200" y="3648456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31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76072" y="3767328"/>
            <a:ext cx="219456" cy="219456"/>
          </a:xfrm>
          <a:prstGeom prst="rect">
            <a:avLst/>
          </a:prstGeom>
        </p:spPr>
      </p:pic>
      <p:sp>
        <p:nvSpPr>
          <p:cNvPr id="32" name="Text 23"/>
          <p:cNvSpPr txBox="1"/>
          <p:nvPr/>
        </p:nvSpPr>
        <p:spPr>
          <a:xfrm>
            <a:off x="1051560" y="3666744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Gerencia</a:t>
            </a:r>
            <a:endParaRPr lang="en-US" sz="1250" dirty="0"/>
          </a:p>
        </p:txBody>
      </p:sp>
      <p:sp>
        <p:nvSpPr>
          <p:cNvPr id="33" name="Text 24"/>
          <p:cNvSpPr txBox="1"/>
          <p:nvPr/>
        </p:nvSpPr>
        <p:spPr>
          <a:xfrm>
            <a:off x="1051560" y="392277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Ventas, margen y equipo en vivo</a:t>
            </a:r>
            <a:endParaRPr lang="en-US" sz="1000" dirty="0"/>
          </a:p>
        </p:txBody>
      </p:sp>
      <p:sp>
        <p:nvSpPr>
          <p:cNvPr id="34" name="Shape 25"/>
          <p:cNvSpPr/>
          <p:nvPr/>
        </p:nvSpPr>
        <p:spPr>
          <a:xfrm>
            <a:off x="3264408" y="3648456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35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383280" y="3767328"/>
            <a:ext cx="219456" cy="219456"/>
          </a:xfrm>
          <a:prstGeom prst="rect">
            <a:avLst/>
          </a:prstGeom>
        </p:spPr>
      </p:pic>
      <p:sp>
        <p:nvSpPr>
          <p:cNvPr id="36" name="Text 26"/>
          <p:cNvSpPr txBox="1"/>
          <p:nvPr/>
        </p:nvSpPr>
        <p:spPr>
          <a:xfrm>
            <a:off x="3858768" y="3666744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Inventario y compras</a:t>
            </a:r>
            <a:endParaRPr lang="en-US" sz="1250" dirty="0"/>
          </a:p>
        </p:txBody>
      </p:sp>
      <p:sp>
        <p:nvSpPr>
          <p:cNvPr id="37" name="Text 27"/>
          <p:cNvSpPr txBox="1"/>
          <p:nvPr/>
        </p:nvSpPr>
        <p:spPr>
          <a:xfrm>
            <a:off x="3858768" y="392277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Recetas, mermas y proveedores</a:t>
            </a:r>
            <a:endParaRPr lang="en-US" sz="1000" dirty="0"/>
          </a:p>
        </p:txBody>
      </p:sp>
      <p:sp>
        <p:nvSpPr>
          <p:cNvPr id="38" name="Shape 28"/>
          <p:cNvSpPr/>
          <p:nvPr/>
        </p:nvSpPr>
        <p:spPr>
          <a:xfrm>
            <a:off x="6071616" y="3648456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39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90488" y="3767328"/>
            <a:ext cx="219456" cy="219456"/>
          </a:xfrm>
          <a:prstGeom prst="rect">
            <a:avLst/>
          </a:prstGeom>
        </p:spPr>
      </p:pic>
      <p:sp>
        <p:nvSpPr>
          <p:cNvPr id="40" name="Text 29"/>
          <p:cNvSpPr txBox="1"/>
          <p:nvPr/>
        </p:nvSpPr>
        <p:spPr>
          <a:xfrm>
            <a:off x="6665976" y="3666744"/>
            <a:ext cx="210312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Varias sucursales</a:t>
            </a:r>
            <a:endParaRPr lang="en-US" sz="1250" dirty="0"/>
          </a:p>
        </p:txBody>
      </p:sp>
      <p:sp>
        <p:nvSpPr>
          <p:cNvPr id="41" name="Text 30"/>
          <p:cNvSpPr txBox="1"/>
          <p:nvPr/>
        </p:nvSpPr>
        <p:spPr>
          <a:xfrm>
            <a:off x="6665976" y="3922776"/>
            <a:ext cx="21031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menú, todos los números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5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Khall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68580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457200" y="411480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" y="530352"/>
            <a:ext cx="219456" cy="21945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51560" y="45720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 con Inteligencia Artificial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241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canal que tus clientes ya usan, ahora automatizado de principio a fin.</a:t>
            </a:r>
            <a:endParaRPr lang="en-US" sz="1150" dirty="0"/>
          </a:p>
        </p:txBody>
      </p:sp>
      <p:sp>
        <p:nvSpPr>
          <p:cNvPr id="8" name="Text 5"/>
          <p:cNvSpPr txBox="1"/>
          <p:nvPr/>
        </p:nvSpPr>
        <p:spPr>
          <a:xfrm>
            <a:off x="457200" y="15544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C144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500" dirty="0"/>
          </a:p>
        </p:txBody>
      </p:sp>
      <p:sp>
        <p:nvSpPr>
          <p:cNvPr id="9" name="Shape 6"/>
          <p:cNvSpPr/>
          <p:nvPr/>
        </p:nvSpPr>
        <p:spPr>
          <a:xfrm>
            <a:off x="457200" y="1874520"/>
            <a:ext cx="420624" cy="420624"/>
          </a:xfrm>
          <a:prstGeom prst="ellipse">
            <a:avLst/>
          </a:prstGeom>
          <a:solidFill>
            <a:srgbClr val="1C1512"/>
          </a:solidFill>
          <a:ln w="12700">
            <a:solidFill>
              <a:srgbClr val="1C1512"/>
            </a:solidFill>
            <a:prstDash val="solid"/>
          </a:ln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562" y="1983882"/>
            <a:ext cx="201900" cy="201900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457200" y="242316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cliente escribe</a:t>
            </a:r>
            <a:endParaRPr lang="en-US" sz="1200" dirty="0"/>
          </a:p>
        </p:txBody>
      </p:sp>
      <p:sp>
        <p:nvSpPr>
          <p:cNvPr id="12" name="Text 8"/>
          <p:cNvSpPr txBox="1"/>
          <p:nvPr/>
        </p:nvSpPr>
        <p:spPr>
          <a:xfrm>
            <a:off x="457200" y="2715768"/>
            <a:ext cx="187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Pide igual que siempre, desde su chat de WhatsApp.</a:t>
            </a:r>
            <a:endParaRPr lang="en-US" sz="1050" dirty="0"/>
          </a:p>
        </p:txBody>
      </p:sp>
      <p:sp>
        <p:nvSpPr>
          <p:cNvPr id="13" name="Text 9"/>
          <p:cNvSpPr txBox="1"/>
          <p:nvPr/>
        </p:nvSpPr>
        <p:spPr>
          <a:xfrm>
            <a:off x="2560320" y="15544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C144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500" dirty="0"/>
          </a:p>
        </p:txBody>
      </p:sp>
      <p:sp>
        <p:nvSpPr>
          <p:cNvPr id="14" name="Shape 10"/>
          <p:cNvSpPr/>
          <p:nvPr/>
        </p:nvSpPr>
        <p:spPr>
          <a:xfrm>
            <a:off x="2560320" y="1874520"/>
            <a:ext cx="420624" cy="420624"/>
          </a:xfrm>
          <a:prstGeom prst="ellipse">
            <a:avLst/>
          </a:prstGeom>
          <a:solidFill>
            <a:srgbClr val="1C1512"/>
          </a:solidFill>
          <a:ln w="12700">
            <a:solidFill>
              <a:srgbClr val="1C1512"/>
            </a:solidFill>
            <a:prstDash val="solid"/>
          </a:ln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69682" y="1983882"/>
            <a:ext cx="201900" cy="201900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2560320" y="242316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Khall responde al instante</a:t>
            </a:r>
            <a:endParaRPr lang="en-US" sz="1200" dirty="0"/>
          </a:p>
        </p:txBody>
      </p:sp>
      <p:sp>
        <p:nvSpPr>
          <p:cNvPr id="17" name="Text 12"/>
          <p:cNvSpPr txBox="1"/>
          <p:nvPr/>
        </p:nvSpPr>
        <p:spPr>
          <a:xfrm>
            <a:off x="2560320" y="2715768"/>
            <a:ext cx="187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 el pedido, confirma el total y menciona tus promos del día.</a:t>
            </a:r>
            <a:endParaRPr lang="en-US" sz="1050" dirty="0"/>
          </a:p>
        </p:txBody>
      </p:sp>
      <p:sp>
        <p:nvSpPr>
          <p:cNvPr id="18" name="Text 13"/>
          <p:cNvSpPr txBox="1"/>
          <p:nvPr/>
        </p:nvSpPr>
        <p:spPr>
          <a:xfrm>
            <a:off x="4663440" y="15544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C144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500" dirty="0"/>
          </a:p>
        </p:txBody>
      </p:sp>
      <p:sp>
        <p:nvSpPr>
          <p:cNvPr id="19" name="Shape 14"/>
          <p:cNvSpPr/>
          <p:nvPr/>
        </p:nvSpPr>
        <p:spPr>
          <a:xfrm>
            <a:off x="4663440" y="1874520"/>
            <a:ext cx="420624" cy="420624"/>
          </a:xfrm>
          <a:prstGeom prst="ellipse">
            <a:avLst/>
          </a:prstGeom>
          <a:solidFill>
            <a:srgbClr val="1C1512"/>
          </a:solidFill>
          <a:ln w="12700">
            <a:solidFill>
              <a:srgbClr val="1C1512"/>
            </a:solidFill>
            <a:prstDash val="solid"/>
          </a:ln>
        </p:spPr>
        <p:txBody>
          <a:bodyPr/>
          <a:p/>
        </p:txBody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72802" y="1983882"/>
            <a:ext cx="201900" cy="201900"/>
          </a:xfrm>
          <a:prstGeom prst="rect">
            <a:avLst/>
          </a:prstGeom>
        </p:spPr>
      </p:pic>
      <p:sp>
        <p:nvSpPr>
          <p:cNvPr id="21" name="Text 15"/>
          <p:cNvSpPr txBox="1"/>
          <p:nvPr/>
        </p:nvSpPr>
        <p:spPr>
          <a:xfrm>
            <a:off x="4663440" y="242316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Llega listo a cocina</a:t>
            </a:r>
            <a:endParaRPr lang="en-US" sz="1200" dirty="0"/>
          </a:p>
        </p:txBody>
      </p:sp>
      <p:sp>
        <p:nvSpPr>
          <p:cNvPr id="22" name="Text 16"/>
          <p:cNvSpPr txBox="1"/>
          <p:nvPr/>
        </p:nvSpPr>
        <p:spPr>
          <a:xfrm>
            <a:off x="4663440" y="2715768"/>
            <a:ext cx="187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errores de transcripción ni nada que anotar a mano.</a:t>
            </a:r>
            <a:endParaRPr lang="en-US" sz="1050" dirty="0"/>
          </a:p>
        </p:txBody>
      </p:sp>
      <p:sp>
        <p:nvSpPr>
          <p:cNvPr id="23" name="Text 17"/>
          <p:cNvSpPr txBox="1"/>
          <p:nvPr/>
        </p:nvSpPr>
        <p:spPr>
          <a:xfrm>
            <a:off x="6766560" y="1554480"/>
            <a:ext cx="914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C144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500" dirty="0"/>
          </a:p>
        </p:txBody>
      </p:sp>
      <p:sp>
        <p:nvSpPr>
          <p:cNvPr id="24" name="Shape 18"/>
          <p:cNvSpPr/>
          <p:nvPr/>
        </p:nvSpPr>
        <p:spPr>
          <a:xfrm>
            <a:off x="6766560" y="1874520"/>
            <a:ext cx="420624" cy="420624"/>
          </a:xfrm>
          <a:prstGeom prst="ellipse">
            <a:avLst/>
          </a:prstGeom>
          <a:solidFill>
            <a:srgbClr val="1C1512"/>
          </a:solidFill>
          <a:ln w="12700">
            <a:solidFill>
              <a:srgbClr val="1C1512"/>
            </a:solidFill>
            <a:prstDash val="solid"/>
          </a:ln>
        </p:spPr>
        <p:txBody>
          <a:bodyPr/>
          <a:p/>
        </p:txBody>
      </p:sp>
      <p:pic>
        <p:nvPicPr>
          <p:cNvPr id="25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75922" y="1983882"/>
            <a:ext cx="201900" cy="201900"/>
          </a:xfrm>
          <a:prstGeom prst="rect">
            <a:avLst/>
          </a:prstGeom>
        </p:spPr>
      </p:pic>
      <p:sp>
        <p:nvSpPr>
          <p:cNvPr id="26" name="Text 19"/>
          <p:cNvSpPr txBox="1"/>
          <p:nvPr/>
        </p:nvSpPr>
        <p:spPr>
          <a:xfrm>
            <a:off x="6766560" y="2423160"/>
            <a:ext cx="1874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Avisa solo</a:t>
            </a:r>
            <a:endParaRPr lang="en-US" sz="1200" dirty="0"/>
          </a:p>
        </p:txBody>
      </p:sp>
      <p:sp>
        <p:nvSpPr>
          <p:cNvPr id="27" name="Text 20"/>
          <p:cNvSpPr txBox="1"/>
          <p:nvPr/>
        </p:nvSpPr>
        <p:spPr>
          <a:xfrm>
            <a:off x="6766560" y="2715768"/>
            <a:ext cx="18745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Preparando, listo, recibo y encuesta, por el mismo chat.</a:t>
            </a:r>
            <a:endParaRPr lang="en-US" sz="1050" dirty="0"/>
          </a:p>
        </p:txBody>
      </p:sp>
      <p:sp>
        <p:nvSpPr>
          <p:cNvPr id="28" name="Shape 21"/>
          <p:cNvSpPr/>
          <p:nvPr/>
        </p:nvSpPr>
        <p:spPr>
          <a:xfrm>
            <a:off x="457200" y="3611880"/>
            <a:ext cx="8229600" cy="960120"/>
          </a:xfrm>
          <a:prstGeom prst="roundRect">
            <a:avLst>
              <a:gd name="adj" fmla="val 7619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29" name="Shape 22"/>
          <p:cNvSpPr/>
          <p:nvPr/>
        </p:nvSpPr>
        <p:spPr>
          <a:xfrm>
            <a:off x="685800" y="3840480"/>
            <a:ext cx="365760" cy="36576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80898" y="3935578"/>
            <a:ext cx="175565" cy="175565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1161288" y="3822192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Entregas a domicilio</a:t>
            </a:r>
            <a:endParaRPr lang="en-US" sz="1100" dirty="0"/>
          </a:p>
        </p:txBody>
      </p:sp>
      <p:sp>
        <p:nvSpPr>
          <p:cNvPr id="32" name="Text 24"/>
          <p:cNvSpPr txBox="1"/>
          <p:nvPr/>
        </p:nvSpPr>
        <p:spPr>
          <a:xfrm>
            <a:off x="1161288" y="4059936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Pide y recuerda la dirección de cada cliente</a:t>
            </a:r>
            <a:endParaRPr lang="en-US" sz="950" dirty="0"/>
          </a:p>
        </p:txBody>
      </p:sp>
      <p:sp>
        <p:nvSpPr>
          <p:cNvPr id="33" name="Shape 25"/>
          <p:cNvSpPr/>
          <p:nvPr/>
        </p:nvSpPr>
        <p:spPr>
          <a:xfrm>
            <a:off x="3383280" y="3840480"/>
            <a:ext cx="365760" cy="36576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34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478378" y="3935578"/>
            <a:ext cx="175565" cy="175565"/>
          </a:xfrm>
          <a:prstGeom prst="rect">
            <a:avLst/>
          </a:prstGeom>
        </p:spPr>
      </p:pic>
      <p:sp>
        <p:nvSpPr>
          <p:cNvPr id="35" name="Text 26"/>
          <p:cNvSpPr txBox="1"/>
          <p:nvPr/>
        </p:nvSpPr>
        <p:spPr>
          <a:xfrm>
            <a:off x="3858768" y="3822192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Reservaciones</a:t>
            </a:r>
            <a:endParaRPr lang="en-US" sz="1100" dirty="0"/>
          </a:p>
        </p:txBody>
      </p:sp>
      <p:sp>
        <p:nvSpPr>
          <p:cNvPr id="36" name="Text 27"/>
          <p:cNvSpPr txBox="1"/>
          <p:nvPr/>
        </p:nvSpPr>
        <p:spPr>
          <a:xfrm>
            <a:off x="3858768" y="4059936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Solicitudes que tu equipo confirma en un toque</a:t>
            </a:r>
            <a:endParaRPr lang="en-US" sz="950" dirty="0"/>
          </a:p>
        </p:txBody>
      </p:sp>
      <p:sp>
        <p:nvSpPr>
          <p:cNvPr id="37" name="Shape 28"/>
          <p:cNvSpPr/>
          <p:nvPr/>
        </p:nvSpPr>
        <p:spPr>
          <a:xfrm>
            <a:off x="6080760" y="3840480"/>
            <a:ext cx="365760" cy="36576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3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175858" y="3935578"/>
            <a:ext cx="175565" cy="175565"/>
          </a:xfrm>
          <a:prstGeom prst="rect">
            <a:avLst/>
          </a:prstGeom>
        </p:spPr>
      </p:pic>
      <p:sp>
        <p:nvSpPr>
          <p:cNvPr id="39" name="Text 29"/>
          <p:cNvSpPr txBox="1"/>
          <p:nvPr/>
        </p:nvSpPr>
        <p:spPr>
          <a:xfrm>
            <a:off x="6556248" y="3822192"/>
            <a:ext cx="21031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Nunca en silencio</a:t>
            </a:r>
            <a:endParaRPr lang="en-US" sz="1100" dirty="0"/>
          </a:p>
        </p:txBody>
      </p:sp>
      <p:sp>
        <p:nvSpPr>
          <p:cNvPr id="40" name="Text 30"/>
          <p:cNvSpPr txBox="1"/>
          <p:nvPr/>
        </p:nvSpPr>
        <p:spPr>
          <a:xfrm>
            <a:off x="6556248" y="4059936"/>
            <a:ext cx="21031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 la IA falla, reintenta y le avisa al cliente</a:t>
            </a:r>
            <a:endParaRPr lang="en-US" sz="9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1C15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Khall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68580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4747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F2A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OPERACIÓN EN VIVO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03504"/>
            <a:ext cx="393192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Todos los pedidos, en un solo tablero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457200" y="1600200"/>
            <a:ext cx="37490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20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WhatsApp, QR, pedidos en línea, kiosko y cajero llegan al mismo lugar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20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Nuevo → Preparando → Listo, con el tiempo de cada pedido a la vista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20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Cocina tiene su propia pantalla con su PIN, en la tablet o monitor que ya tengas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20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Comandas en tu impresora térmica de siempre (58 u 80 mm), solas o una por una</a:t>
            </a:r>
            <a:endParaRPr lang="en-US" sz="12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20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Cuentas para comer aquí o para llevar: rondas, división, propina y ticket</a:t>
            </a:r>
            <a:endParaRPr lang="en-US" sz="1200" dirty="0"/>
          </a:p>
        </p:txBody>
      </p:sp>
      <p:sp>
        <p:nvSpPr>
          <p:cNvPr id="7" name="Shape 5"/>
          <p:cNvSpPr/>
          <p:nvPr/>
        </p:nvSpPr>
        <p:spPr>
          <a:xfrm>
            <a:off x="4471416" y="1042416"/>
            <a:ext cx="4270248" cy="1726387"/>
          </a:xfrm>
          <a:prstGeom prst="roundRect">
            <a:avLst>
              <a:gd name="adj" fmla="val 4237"/>
            </a:avLst>
          </a:prstGeom>
          <a:solidFill>
            <a:srgbClr val="3A2E25"/>
          </a:solidFill>
          <a:ln w="9525">
            <a:solidFill>
              <a:srgbClr val="4A3B30"/>
            </a:solidFill>
            <a:prstDash val="solid"/>
          </a:ln>
        </p:spPr>
        <p:txBody>
          <a:bodyPr/>
          <a:p/>
        </p:txBody>
      </p:sp>
      <p:pic>
        <p:nvPicPr>
          <p:cNvPr id="8" name="Image 0" descr="img/pedido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26280" y="1097280"/>
            <a:ext cx="4160520" cy="1616659"/>
          </a:xfrm>
          <a:prstGeom prst="rect">
            <a:avLst/>
          </a:prstGeom>
        </p:spPr>
      </p:pic>
      <p:sp>
        <p:nvSpPr>
          <p:cNvPr id="9" name="Shape 6"/>
          <p:cNvSpPr/>
          <p:nvPr/>
        </p:nvSpPr>
        <p:spPr>
          <a:xfrm>
            <a:off x="5340096" y="2825496"/>
            <a:ext cx="3401568" cy="1687460"/>
          </a:xfrm>
          <a:prstGeom prst="roundRect">
            <a:avLst>
              <a:gd name="adj" fmla="val 4335"/>
            </a:avLst>
          </a:prstGeom>
          <a:solidFill>
            <a:srgbClr val="3A2E25"/>
          </a:solidFill>
          <a:ln w="9525">
            <a:solidFill>
              <a:srgbClr val="4A3B30"/>
            </a:solidFill>
            <a:prstDash val="solid"/>
          </a:ln>
        </p:spPr>
        <p:txBody>
          <a:bodyPr/>
          <a:p/>
        </p:txBody>
      </p:sp>
      <p:pic>
        <p:nvPicPr>
          <p:cNvPr id="10" name="Image 1" descr="img/cocina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4960" y="2880360"/>
            <a:ext cx="3291840" cy="1577732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5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Khall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68580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4747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C144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EN LA MESA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0350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Pedidos por QR: el cliente pide sin esperar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4023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31520" y="1737360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92" y="185623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371600" y="17373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Escanea y pide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2057400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mesa tiene su QR: ve el menú con fotos y arma su pedido a su ritmo.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663440" y="1463040"/>
            <a:ext cx="4023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937760" y="1737360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632" y="1856232"/>
            <a:ext cx="219456" cy="219456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577840" y="17373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Varias rondas por cuenta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577840" y="2057400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Sigue agregando platillos a la misma cuenta durante toda su visita.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457200" y="3063240"/>
            <a:ext cx="4023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731520" y="3337560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" y="3456432"/>
            <a:ext cx="219456" cy="219456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371600" y="33375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Pide ayuda si la necesita</a:t>
            </a:r>
            <a:endParaRPr lang="en-US" sz="1300" dirty="0"/>
          </a:p>
        </p:txBody>
      </p:sp>
      <p:sp>
        <p:nvSpPr>
          <p:cNvPr id="20" name="Text 15"/>
          <p:cNvSpPr txBox="1"/>
          <p:nvPr/>
        </p:nvSpPr>
        <p:spPr>
          <a:xfrm>
            <a:off x="1371600" y="3657600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Llama a un mesero desde la pantalla. Y si dice estar lista pero no pide, tu equipo recibe un aviso.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4663440" y="3063240"/>
            <a:ext cx="4023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4937760" y="3337560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6632" y="3456432"/>
            <a:ext cx="219456" cy="219456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5577840" y="33375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Cierre de cuenta claro</a:t>
            </a:r>
            <a:endParaRPr lang="en-US" sz="1300" dirty="0"/>
          </a:p>
        </p:txBody>
      </p:sp>
      <p:sp>
        <p:nvSpPr>
          <p:cNvPr id="25" name="Text 19"/>
          <p:cNvSpPr txBox="1"/>
          <p:nvPr/>
        </p:nvSpPr>
        <p:spPr>
          <a:xfrm>
            <a:off x="5577840" y="3657600"/>
            <a:ext cx="288036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Pide la cuenta, la divide si quiere y recibe su ticket digital.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C15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Khall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68580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4747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F2A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LLEVAR Y AUTOSERVICIO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0350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0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Dos formas más de vender sin depender de tu personal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4023360" cy="2514600"/>
          </a:xfrm>
          <a:prstGeom prst="roundRect">
            <a:avLst>
              <a:gd name="adj" fmla="val 2909"/>
            </a:avLst>
          </a:prstGeom>
          <a:solidFill>
            <a:srgbClr val="2B2118"/>
          </a:solidFill>
          <a:ln w="9525">
            <a:solidFill>
              <a:srgbClr val="2B2118"/>
            </a:solidFill>
            <a:prstDash val="solid"/>
          </a:ln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31520" y="1737360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92" y="185623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371600" y="181051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Pedidos en línea</a:t>
            </a:r>
            <a:endParaRPr lang="en-US" sz="15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2423160"/>
            <a:ext cx="3520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10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 propio link o tu dirección web (turestaurante.khall.ing)</a:t>
            </a:r>
            <a:endParaRPr lang="en-US" sz="11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10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Recoger en el local o entrega a domicilio</a:t>
            </a:r>
            <a:endParaRPr lang="en-US" sz="11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10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cliente deja su correo y recibe su ticket</a:t>
            </a:r>
            <a:endParaRPr lang="en-US" sz="11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10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pedido cae directo a cocina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663440" y="1463040"/>
            <a:ext cx="4023360" cy="2514600"/>
          </a:xfrm>
          <a:prstGeom prst="roundRect">
            <a:avLst>
              <a:gd name="adj" fmla="val 2909"/>
            </a:avLst>
          </a:prstGeom>
          <a:solidFill>
            <a:srgbClr val="2B2118"/>
          </a:solidFill>
          <a:ln w="9525">
            <a:solidFill>
              <a:srgbClr val="2B2118"/>
            </a:solidFill>
            <a:prstDash val="solid"/>
          </a:ln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937760" y="1737360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632" y="1856232"/>
            <a:ext cx="219456" cy="219456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577840" y="1810512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Kiosko de autoservicio</a:t>
            </a:r>
            <a:endParaRPr lang="en-US" sz="1500" dirty="0"/>
          </a:p>
        </p:txBody>
      </p:sp>
      <p:sp>
        <p:nvSpPr>
          <p:cNvPr id="15" name="Text 11"/>
          <p:cNvSpPr txBox="1"/>
          <p:nvPr/>
        </p:nvSpPr>
        <p:spPr>
          <a:xfrm>
            <a:off x="4937760" y="2423160"/>
            <a:ext cx="3520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10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Una tableta fija hace de cajero en mostrador o foodtruck</a:t>
            </a:r>
            <a:endParaRPr lang="en-US" sz="11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10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Comer aquí o para llevar, con propina</a:t>
            </a:r>
            <a:endParaRPr lang="en-US" sz="11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10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cliente pone su nombre para que le entreguen</a:t>
            </a:r>
            <a:endParaRPr lang="en-US" sz="11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10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 cobra en caja, sin integraciones de pago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5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Khall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68580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4747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C144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NUEVO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0350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Reservaciones sin llamadas perdidas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48056" y="1362456"/>
            <a:ext cx="4270248" cy="2161611"/>
          </a:xfrm>
          <a:prstGeom prst="roundRect">
            <a:avLst>
              <a:gd name="adj" fmla="val 3384"/>
            </a:avLst>
          </a:prstGeom>
          <a:solidFill>
            <a:srgbClr val="3A2E25"/>
          </a:solidFill>
          <a:ln w="9525">
            <a:solidFill>
              <a:srgbClr val="4A3B30"/>
            </a:solidFill>
            <a:prstDash val="solid"/>
          </a:ln>
        </p:spPr>
        <p:txBody>
          <a:bodyPr/>
          <a:p/>
        </p:txBody>
      </p:sp>
      <p:pic>
        <p:nvPicPr>
          <p:cNvPr id="7" name="Image 0" descr="img/reservacion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1417320"/>
            <a:ext cx="4160520" cy="2051883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5074920" y="1371600"/>
            <a:ext cx="365760" cy="36576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sp>
        <p:nvSpPr>
          <p:cNvPr id="9" name="Text 6"/>
          <p:cNvSpPr txBox="1"/>
          <p:nvPr/>
        </p:nvSpPr>
        <p:spPr>
          <a:xfrm>
            <a:off x="5074920" y="1371600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5577840" y="1362456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cliente pide por WhatsApp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5577840" y="1618488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IA revisa horario, anticipación y número de personas.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5074920" y="2121408"/>
            <a:ext cx="365760" cy="36576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sp>
        <p:nvSpPr>
          <p:cNvPr id="13" name="Text 10"/>
          <p:cNvSpPr txBox="1"/>
          <p:nvPr/>
        </p:nvSpPr>
        <p:spPr>
          <a:xfrm>
            <a:off x="5074920" y="2121408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  <p:sp>
        <p:nvSpPr>
          <p:cNvPr id="14" name="Text 11"/>
          <p:cNvSpPr txBox="1"/>
          <p:nvPr/>
        </p:nvSpPr>
        <p:spPr>
          <a:xfrm>
            <a:off x="5577840" y="2112264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Llega "Por confirmar"</a:t>
            </a:r>
            <a:endParaRPr lang="en-US" sz="1200" dirty="0"/>
          </a:p>
        </p:txBody>
      </p:sp>
      <p:sp>
        <p:nvSpPr>
          <p:cNvPr id="15" name="Text 12"/>
          <p:cNvSpPr txBox="1"/>
          <p:nvPr/>
        </p:nvSpPr>
        <p:spPr>
          <a:xfrm>
            <a:off x="5577840" y="2368296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tu panel, al de tu gerente y al de tus meseros, con aviso en vivo.</a:t>
            </a:r>
            <a:endParaRPr lang="en-US" sz="1050" dirty="0"/>
          </a:p>
        </p:txBody>
      </p:sp>
      <p:sp>
        <p:nvSpPr>
          <p:cNvPr id="16" name="Shape 13"/>
          <p:cNvSpPr/>
          <p:nvPr/>
        </p:nvSpPr>
        <p:spPr>
          <a:xfrm>
            <a:off x="5074920" y="2871216"/>
            <a:ext cx="365760" cy="36576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sp>
        <p:nvSpPr>
          <p:cNvPr id="17" name="Text 14"/>
          <p:cNvSpPr txBox="1"/>
          <p:nvPr/>
        </p:nvSpPr>
        <p:spPr>
          <a:xfrm>
            <a:off x="5074920" y="2871216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8" name="Text 15"/>
          <p:cNvSpPr txBox="1"/>
          <p:nvPr/>
        </p:nvSpPr>
        <p:spPr>
          <a:xfrm>
            <a:off x="5577840" y="2862072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 equipo decide</a:t>
            </a:r>
            <a:endParaRPr lang="en-US" sz="1200" dirty="0"/>
          </a:p>
        </p:txBody>
      </p:sp>
      <p:sp>
        <p:nvSpPr>
          <p:cNvPr id="19" name="Text 16"/>
          <p:cNvSpPr txBox="1"/>
          <p:nvPr/>
        </p:nvSpPr>
        <p:spPr>
          <a:xfrm>
            <a:off x="5577840" y="3118104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Confirma en un toque o cancela con motivo.</a:t>
            </a:r>
            <a:endParaRPr lang="en-US" sz="1050" dirty="0"/>
          </a:p>
        </p:txBody>
      </p:sp>
      <p:sp>
        <p:nvSpPr>
          <p:cNvPr id="20" name="Shape 17"/>
          <p:cNvSpPr/>
          <p:nvPr/>
        </p:nvSpPr>
        <p:spPr>
          <a:xfrm>
            <a:off x="5074920" y="3621024"/>
            <a:ext cx="365760" cy="36576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sp>
        <p:nvSpPr>
          <p:cNvPr id="21" name="Text 18"/>
          <p:cNvSpPr txBox="1"/>
          <p:nvPr/>
        </p:nvSpPr>
        <p:spPr>
          <a:xfrm>
            <a:off x="5074920" y="3621024"/>
            <a:ext cx="3657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22" name="Text 19"/>
          <p:cNvSpPr txBox="1"/>
          <p:nvPr/>
        </p:nvSpPr>
        <p:spPr>
          <a:xfrm>
            <a:off x="5577840" y="3611880"/>
            <a:ext cx="310896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cliente se entera</a:t>
            </a:r>
            <a:endParaRPr lang="en-US" sz="1200" dirty="0"/>
          </a:p>
        </p:txBody>
      </p:sp>
      <p:sp>
        <p:nvSpPr>
          <p:cNvPr id="23" name="Text 20"/>
          <p:cNvSpPr txBox="1"/>
          <p:nvPr/>
        </p:nvSpPr>
        <p:spPr>
          <a:xfrm>
            <a:off x="5577840" y="3867912"/>
            <a:ext cx="310896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Le llega el aviso por WhatsApp y, el mismo día, un recordatorio.</a:t>
            </a:r>
            <a:endParaRPr lang="en-US" sz="1050" dirty="0"/>
          </a:p>
        </p:txBody>
      </p:sp>
      <p:sp>
        <p:nvSpPr>
          <p:cNvPr id="24" name="Text 21"/>
          <p:cNvSpPr txBox="1"/>
          <p:nvPr/>
        </p:nvSpPr>
        <p:spPr>
          <a:xfrm>
            <a:off x="502920" y="4315968"/>
            <a:ext cx="4206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Depósito opcional con Mercado Pago contra no-shows. Y anotas las que te piden por teléfono.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C15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Khall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68580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4747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F2A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 MENÚ, TU MARCA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0350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3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menú que vende y se ve como tu restaurante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" y="1490472"/>
            <a:ext cx="219456" cy="219456"/>
          </a:xfrm>
          <a:prstGeom prst="rect">
            <a:avLst/>
          </a:prstGeom>
        </p:spPr>
      </p:pic>
      <p:sp>
        <p:nvSpPr>
          <p:cNvPr id="8" name="Text 5"/>
          <p:cNvSpPr txBox="1"/>
          <p:nvPr/>
        </p:nvSpPr>
        <p:spPr>
          <a:xfrm>
            <a:off x="1051560" y="1362456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 tu menú desde fotos</a:t>
            </a:r>
            <a:endParaRPr lang="en-US" sz="1250" dirty="0"/>
          </a:p>
        </p:txBody>
      </p:sp>
      <p:sp>
        <p:nvSpPr>
          <p:cNvPr id="9" name="Text 6"/>
          <p:cNvSpPr txBox="1"/>
          <p:nvPr/>
        </p:nvSpPr>
        <p:spPr>
          <a:xfrm>
            <a:off x="1051560" y="164592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Toma fotos de tu menú impreso o pizarrón: la IA propone cada platillo con precio y tú confirmas.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57200" y="2194560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76072" y="2313432"/>
            <a:ext cx="219456" cy="219456"/>
          </a:xfrm>
          <a:prstGeom prst="rect">
            <a:avLst/>
          </a:prstGeom>
        </p:spPr>
      </p:pic>
      <p:sp>
        <p:nvSpPr>
          <p:cNvPr id="12" name="Text 8"/>
          <p:cNvSpPr txBox="1"/>
          <p:nvPr/>
        </p:nvSpPr>
        <p:spPr>
          <a:xfrm>
            <a:off x="1051560" y="2185416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Platillos con foto y variantes</a:t>
            </a:r>
            <a:endParaRPr lang="en-US" sz="1250" dirty="0"/>
          </a:p>
        </p:txBody>
      </p:sp>
      <p:sp>
        <p:nvSpPr>
          <p:cNvPr id="13" name="Text 9"/>
          <p:cNvSpPr txBox="1"/>
          <p:nvPr/>
        </p:nvSpPr>
        <p:spPr>
          <a:xfrm>
            <a:off x="1051560" y="246888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ve el cliente en el QR y lo que ofrece la IA sale del mismo lugar.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457200" y="3017520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6072" y="3136392"/>
            <a:ext cx="219456" cy="219456"/>
          </a:xfrm>
          <a:prstGeom prst="rect">
            <a:avLst/>
          </a:prstGeom>
        </p:spPr>
      </p:pic>
      <p:sp>
        <p:nvSpPr>
          <p:cNvPr id="16" name="Text 11"/>
          <p:cNvSpPr txBox="1"/>
          <p:nvPr/>
        </p:nvSpPr>
        <p:spPr>
          <a:xfrm>
            <a:off x="1051560" y="3008376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Combos, promos y agotados</a:t>
            </a:r>
            <a:endParaRPr lang="en-US" sz="1250" dirty="0"/>
          </a:p>
        </p:txBody>
      </p:sp>
      <p:sp>
        <p:nvSpPr>
          <p:cNvPr id="17" name="Text 12"/>
          <p:cNvSpPr txBox="1"/>
          <p:nvPr/>
        </p:nvSpPr>
        <p:spPr>
          <a:xfrm>
            <a:off x="1051560" y="329184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Descuentos y banners de promoción por día y hora; lo agotado desaparece solo.</a:t>
            </a:r>
            <a:endParaRPr lang="en-US" sz="1000" dirty="0"/>
          </a:p>
        </p:txBody>
      </p:sp>
      <p:sp>
        <p:nvSpPr>
          <p:cNvPr id="18" name="Shape 13"/>
          <p:cNvSpPr/>
          <p:nvPr/>
        </p:nvSpPr>
        <p:spPr>
          <a:xfrm>
            <a:off x="457200" y="3840480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76072" y="3959352"/>
            <a:ext cx="219456" cy="219456"/>
          </a:xfrm>
          <a:prstGeom prst="rect">
            <a:avLst/>
          </a:prstGeom>
        </p:spPr>
      </p:pic>
      <p:sp>
        <p:nvSpPr>
          <p:cNvPr id="20" name="Text 14"/>
          <p:cNvSpPr txBox="1"/>
          <p:nvPr/>
        </p:nvSpPr>
        <p:spPr>
          <a:xfrm>
            <a:off x="1051560" y="3831336"/>
            <a:ext cx="3200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 marca, con vista previa</a:t>
            </a:r>
            <a:endParaRPr lang="en-US" sz="1250" dirty="0"/>
          </a:p>
        </p:txBody>
      </p:sp>
      <p:sp>
        <p:nvSpPr>
          <p:cNvPr id="21" name="Text 15"/>
          <p:cNvSpPr txBox="1"/>
          <p:nvPr/>
        </p:nvSpPr>
        <p:spPr>
          <a:xfrm>
            <a:off x="1051560" y="4114800"/>
            <a:ext cx="3154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Logo, fondo, color y dirección web propia; ves cada cambio en vivo antes de guardar.</a:t>
            </a:r>
            <a:endParaRPr lang="en-US" sz="1000" dirty="0"/>
          </a:p>
        </p:txBody>
      </p:sp>
      <p:sp>
        <p:nvSpPr>
          <p:cNvPr id="22" name="Shape 16"/>
          <p:cNvSpPr/>
          <p:nvPr/>
        </p:nvSpPr>
        <p:spPr>
          <a:xfrm>
            <a:off x="4608576" y="1316736"/>
            <a:ext cx="4133088" cy="2286478"/>
          </a:xfrm>
          <a:prstGeom prst="roundRect">
            <a:avLst>
              <a:gd name="adj" fmla="val 3199"/>
            </a:avLst>
          </a:prstGeom>
          <a:solidFill>
            <a:srgbClr val="3A2E25"/>
          </a:solidFill>
          <a:ln w="9525">
            <a:solidFill>
              <a:srgbClr val="4A3B30"/>
            </a:solidFill>
            <a:prstDash val="solid"/>
          </a:ln>
        </p:spPr>
        <p:txBody>
          <a:bodyPr/>
          <a:p/>
        </p:txBody>
      </p:sp>
      <p:pic>
        <p:nvPicPr>
          <p:cNvPr id="23" name="Image 4" descr="img/importar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63440" y="1371600"/>
            <a:ext cx="4023360" cy="2176750"/>
          </a:xfrm>
          <a:prstGeom prst="rect">
            <a:avLst/>
          </a:prstGeom>
        </p:spPr>
      </p:pic>
      <p:sp>
        <p:nvSpPr>
          <p:cNvPr id="24" name="Shape 17"/>
          <p:cNvSpPr/>
          <p:nvPr/>
        </p:nvSpPr>
        <p:spPr>
          <a:xfrm>
            <a:off x="4663440" y="3767328"/>
            <a:ext cx="1325880" cy="274320"/>
          </a:xfrm>
          <a:prstGeom prst="roundRect">
            <a:avLst>
              <a:gd name="adj" fmla="val 50000"/>
            </a:avLst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sp>
        <p:nvSpPr>
          <p:cNvPr id="25" name="Text 18"/>
          <p:cNvSpPr txBox="1"/>
          <p:nvPr/>
        </p:nvSpPr>
        <p:spPr>
          <a:xfrm>
            <a:off x="4663440" y="3767328"/>
            <a:ext cx="13258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NUEVO · Plan Full</a:t>
            </a:r>
            <a:endParaRPr lang="en-US" sz="850" dirty="0"/>
          </a:p>
        </p:txBody>
      </p:sp>
      <p:sp>
        <p:nvSpPr>
          <p:cNvPr id="26" name="Text 19"/>
          <p:cNvSpPr txBox="1"/>
          <p:nvPr/>
        </p:nvSpPr>
        <p:spPr>
          <a:xfrm>
            <a:off x="6126480" y="3749040"/>
            <a:ext cx="25603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Revisas y corriges todo antes de que se agregue; si un platillo ya existe, te avisa.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5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Khall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68580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4747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C144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INVENTARIO Y COMPRAS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0350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costo real de tu menú, no una estimación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1920240" cy="251460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13232" y="1737360"/>
            <a:ext cx="475488" cy="475488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6859" y="1860987"/>
            <a:ext cx="228234" cy="228234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713232" y="23774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Recetas y margen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713232" y="2926080"/>
            <a:ext cx="14630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platillo con sus ingredientes: Khall calcula cuánto te deja cada venta.</a:t>
            </a:r>
            <a:endParaRPr lang="en-US" sz="1050" dirty="0"/>
          </a:p>
        </p:txBody>
      </p:sp>
      <p:sp>
        <p:nvSpPr>
          <p:cNvPr id="11" name="Shape 8"/>
          <p:cNvSpPr/>
          <p:nvPr/>
        </p:nvSpPr>
        <p:spPr>
          <a:xfrm>
            <a:off x="2560320" y="1463040"/>
            <a:ext cx="1920240" cy="251460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2816352" y="1737360"/>
            <a:ext cx="475488" cy="475488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39979" y="1860987"/>
            <a:ext cx="228234" cy="228234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2816352" y="23774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Mermas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2816352" y="2926080"/>
            <a:ext cx="14630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Registra lo que se pierde (caducó, se rompió, error al preparar) y cuánto te costó.</a:t>
            </a:r>
            <a:endParaRPr lang="en-US" sz="1050" dirty="0"/>
          </a:p>
        </p:txBody>
      </p:sp>
      <p:sp>
        <p:nvSpPr>
          <p:cNvPr id="16" name="Shape 12"/>
          <p:cNvSpPr/>
          <p:nvPr/>
        </p:nvSpPr>
        <p:spPr>
          <a:xfrm>
            <a:off x="4663440" y="1463040"/>
            <a:ext cx="1920240" cy="251460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4919472" y="1737360"/>
            <a:ext cx="475488" cy="475488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3099" y="1860987"/>
            <a:ext cx="228234" cy="228234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4919472" y="23774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Proveedores y compras</a:t>
            </a:r>
            <a:endParaRPr lang="en-US" sz="1300" dirty="0"/>
          </a:p>
        </p:txBody>
      </p:sp>
      <p:sp>
        <p:nvSpPr>
          <p:cNvPr id="20" name="Text 15"/>
          <p:cNvSpPr txBox="1"/>
          <p:nvPr/>
        </p:nvSpPr>
        <p:spPr>
          <a:xfrm>
            <a:off x="4919472" y="2926080"/>
            <a:ext cx="14630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Órdenes de compra que, al recibirlas, suben tu stock y actualizan el costo.</a:t>
            </a:r>
            <a:endParaRPr lang="en-US" sz="1050" dirty="0"/>
          </a:p>
        </p:txBody>
      </p:sp>
      <p:sp>
        <p:nvSpPr>
          <p:cNvPr id="21" name="Shape 16"/>
          <p:cNvSpPr/>
          <p:nvPr/>
        </p:nvSpPr>
        <p:spPr>
          <a:xfrm>
            <a:off x="6766560" y="1463040"/>
            <a:ext cx="1920240" cy="2514600"/>
          </a:xfrm>
          <a:prstGeom prst="roundRect">
            <a:avLst>
              <a:gd name="adj" fmla="val 3810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7022592" y="1737360"/>
            <a:ext cx="475488" cy="475488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146219" y="1860987"/>
            <a:ext cx="228234" cy="228234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7022592" y="2377440"/>
            <a:ext cx="14630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Semáforo de stock</a:t>
            </a:r>
            <a:endParaRPr lang="en-US" sz="1300" dirty="0"/>
          </a:p>
        </p:txBody>
      </p:sp>
      <p:sp>
        <p:nvSpPr>
          <p:cNvPr id="25" name="Text 19"/>
          <p:cNvSpPr txBox="1"/>
          <p:nvPr/>
        </p:nvSpPr>
        <p:spPr>
          <a:xfrm>
            <a:off x="7022592" y="2926080"/>
            <a:ext cx="146304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ingrediente en verde, amarillo o rojo según qué tan cerca está de su mínimo, y un correo cuando se acaba.</a:t>
            </a:r>
            <a:endParaRPr lang="en-US" sz="10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1C15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Khall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68580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457200" y="411480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76072" y="530352"/>
            <a:ext cx="219456" cy="219456"/>
          </a:xfrm>
          <a:prstGeom prst="rect">
            <a:avLst/>
          </a:prstGeom>
        </p:spPr>
      </p:pic>
      <p:sp>
        <p:nvSpPr>
          <p:cNvPr id="6" name="Text 3"/>
          <p:cNvSpPr txBox="1"/>
          <p:nvPr/>
        </p:nvSpPr>
        <p:spPr>
          <a:xfrm>
            <a:off x="1051560" y="457200"/>
            <a:ext cx="73152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Gerencia: todo tu negocio en una pantalla</a:t>
            </a:r>
            <a:endParaRPr lang="en-US" sz="2200" dirty="0"/>
          </a:p>
        </p:txBody>
      </p:sp>
      <p:sp>
        <p:nvSpPr>
          <p:cNvPr id="7" name="Text 4"/>
          <p:cNvSpPr txBox="1"/>
          <p:nvPr/>
        </p:nvSpPr>
        <p:spPr>
          <a:xfrm>
            <a:off x="457200" y="1024128"/>
            <a:ext cx="8229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5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Sin hojas de cálculo ni reportes armados a mano al final del día.</a:t>
            </a:r>
            <a:endParaRPr lang="en-US" sz="1150" dirty="0"/>
          </a:p>
        </p:txBody>
      </p:sp>
      <p:sp>
        <p:nvSpPr>
          <p:cNvPr id="8" name="Shape 5"/>
          <p:cNvSpPr/>
          <p:nvPr/>
        </p:nvSpPr>
        <p:spPr>
          <a:xfrm>
            <a:off x="457200" y="1508760"/>
            <a:ext cx="1920240" cy="868680"/>
          </a:xfrm>
          <a:prstGeom prst="roundRect">
            <a:avLst>
              <a:gd name="adj" fmla="val 8421"/>
            </a:avLst>
          </a:prstGeom>
          <a:solidFill>
            <a:srgbClr val="2B2118"/>
          </a:solidFill>
          <a:ln w="9525">
            <a:solidFill>
              <a:srgbClr val="2B2118"/>
            </a:solidFill>
            <a:prstDash val="solid"/>
          </a:ln>
        </p:spPr>
        <p:txBody>
          <a:bodyPr/>
          <a:p/>
        </p:txBody>
      </p:sp>
      <p:sp>
        <p:nvSpPr>
          <p:cNvPr id="9" name="Shape 6"/>
          <p:cNvSpPr/>
          <p:nvPr/>
        </p:nvSpPr>
        <p:spPr>
          <a:xfrm>
            <a:off x="658368" y="1673352"/>
            <a:ext cx="329184" cy="329184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3956" y="1758940"/>
            <a:ext cx="158008" cy="158008"/>
          </a:xfrm>
          <a:prstGeom prst="rect">
            <a:avLst/>
          </a:prstGeom>
        </p:spPr>
      </p:pic>
      <p:sp>
        <p:nvSpPr>
          <p:cNvPr id="11" name="Text 7"/>
          <p:cNvSpPr txBox="1"/>
          <p:nvPr/>
        </p:nvSpPr>
        <p:spPr>
          <a:xfrm>
            <a:off x="658368" y="2066544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Pedidos del día</a:t>
            </a:r>
            <a:endParaRPr lang="en-US" sz="1100" dirty="0"/>
          </a:p>
        </p:txBody>
      </p:sp>
      <p:sp>
        <p:nvSpPr>
          <p:cNvPr id="12" name="Shape 8"/>
          <p:cNvSpPr/>
          <p:nvPr/>
        </p:nvSpPr>
        <p:spPr>
          <a:xfrm>
            <a:off x="2560320" y="1508760"/>
            <a:ext cx="1920240" cy="868680"/>
          </a:xfrm>
          <a:prstGeom prst="roundRect">
            <a:avLst>
              <a:gd name="adj" fmla="val 8421"/>
            </a:avLst>
          </a:prstGeom>
          <a:solidFill>
            <a:srgbClr val="2B2118"/>
          </a:solidFill>
          <a:ln w="9525">
            <a:solidFill>
              <a:srgbClr val="2B2118"/>
            </a:solidFill>
            <a:prstDash val="solid"/>
          </a:ln>
        </p:spPr>
        <p:txBody>
          <a:bodyPr/>
          <a:p/>
        </p:txBody>
      </p:sp>
      <p:sp>
        <p:nvSpPr>
          <p:cNvPr id="13" name="Shape 9"/>
          <p:cNvSpPr/>
          <p:nvPr/>
        </p:nvSpPr>
        <p:spPr>
          <a:xfrm>
            <a:off x="2761488" y="1673352"/>
            <a:ext cx="329184" cy="329184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847076" y="1758940"/>
            <a:ext cx="158008" cy="158008"/>
          </a:xfrm>
          <a:prstGeom prst="rect">
            <a:avLst/>
          </a:prstGeom>
        </p:spPr>
      </p:pic>
      <p:sp>
        <p:nvSpPr>
          <p:cNvPr id="15" name="Text 10"/>
          <p:cNvSpPr txBox="1"/>
          <p:nvPr/>
        </p:nvSpPr>
        <p:spPr>
          <a:xfrm>
            <a:off x="2761488" y="2066544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Ingresos por canal</a:t>
            </a:r>
            <a:endParaRPr lang="en-US" sz="1100" dirty="0"/>
          </a:p>
        </p:txBody>
      </p:sp>
      <p:sp>
        <p:nvSpPr>
          <p:cNvPr id="16" name="Shape 11"/>
          <p:cNvSpPr/>
          <p:nvPr/>
        </p:nvSpPr>
        <p:spPr>
          <a:xfrm>
            <a:off x="4663440" y="1508760"/>
            <a:ext cx="1920240" cy="868680"/>
          </a:xfrm>
          <a:prstGeom prst="roundRect">
            <a:avLst>
              <a:gd name="adj" fmla="val 8421"/>
            </a:avLst>
          </a:prstGeom>
          <a:solidFill>
            <a:srgbClr val="2B2118"/>
          </a:solidFill>
          <a:ln w="9525">
            <a:solidFill>
              <a:srgbClr val="2B2118"/>
            </a:solidFill>
            <a:prstDash val="solid"/>
          </a:ln>
        </p:spPr>
        <p:txBody>
          <a:bodyPr/>
          <a:p/>
        </p:txBody>
      </p:sp>
      <p:sp>
        <p:nvSpPr>
          <p:cNvPr id="17" name="Shape 12"/>
          <p:cNvSpPr/>
          <p:nvPr/>
        </p:nvSpPr>
        <p:spPr>
          <a:xfrm>
            <a:off x="4864608" y="1673352"/>
            <a:ext cx="329184" cy="329184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0196" y="1758940"/>
            <a:ext cx="158008" cy="158008"/>
          </a:xfrm>
          <a:prstGeom prst="rect">
            <a:avLst/>
          </a:prstGeom>
        </p:spPr>
      </p:pic>
      <p:sp>
        <p:nvSpPr>
          <p:cNvPr id="19" name="Text 13"/>
          <p:cNvSpPr txBox="1"/>
          <p:nvPr/>
        </p:nvSpPr>
        <p:spPr>
          <a:xfrm>
            <a:off x="4864608" y="2066544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Desempeño del equipo</a:t>
            </a:r>
            <a:endParaRPr lang="en-US" sz="1100" dirty="0"/>
          </a:p>
        </p:txBody>
      </p:sp>
      <p:sp>
        <p:nvSpPr>
          <p:cNvPr id="20" name="Shape 14"/>
          <p:cNvSpPr/>
          <p:nvPr/>
        </p:nvSpPr>
        <p:spPr>
          <a:xfrm>
            <a:off x="6766560" y="1508760"/>
            <a:ext cx="1920240" cy="868680"/>
          </a:xfrm>
          <a:prstGeom prst="roundRect">
            <a:avLst>
              <a:gd name="adj" fmla="val 8421"/>
            </a:avLst>
          </a:prstGeom>
          <a:solidFill>
            <a:srgbClr val="2B2118"/>
          </a:solidFill>
          <a:ln w="9525">
            <a:solidFill>
              <a:srgbClr val="2B2118"/>
            </a:solidFill>
            <a:prstDash val="solid"/>
          </a:ln>
        </p:spPr>
        <p:txBody>
          <a:bodyPr/>
          <a:p/>
        </p:txBody>
      </p:sp>
      <p:sp>
        <p:nvSpPr>
          <p:cNvPr id="21" name="Shape 15"/>
          <p:cNvSpPr/>
          <p:nvPr/>
        </p:nvSpPr>
        <p:spPr>
          <a:xfrm>
            <a:off x="6967728" y="1673352"/>
            <a:ext cx="329184" cy="329184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53316" y="1758940"/>
            <a:ext cx="158008" cy="158008"/>
          </a:xfrm>
          <a:prstGeom prst="rect">
            <a:avLst/>
          </a:prstGeom>
        </p:spPr>
      </p:pic>
      <p:sp>
        <p:nvSpPr>
          <p:cNvPr id="23" name="Text 16"/>
          <p:cNvSpPr txBox="1"/>
          <p:nvPr/>
        </p:nvSpPr>
        <p:spPr>
          <a:xfrm>
            <a:off x="6967728" y="2066544"/>
            <a:ext cx="164592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Calificaciones</a:t>
            </a:r>
            <a:endParaRPr lang="en-US" sz="1100" dirty="0"/>
          </a:p>
        </p:txBody>
      </p:sp>
      <p:sp>
        <p:nvSpPr>
          <p:cNvPr id="24" name="Shape 17"/>
          <p:cNvSpPr/>
          <p:nvPr/>
        </p:nvSpPr>
        <p:spPr>
          <a:xfrm>
            <a:off x="457200" y="2651760"/>
            <a:ext cx="347472" cy="347472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25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47543" y="2742103"/>
            <a:ext cx="166787" cy="166787"/>
          </a:xfrm>
          <a:prstGeom prst="rect">
            <a:avLst/>
          </a:prstGeom>
        </p:spPr>
      </p:pic>
      <p:sp>
        <p:nvSpPr>
          <p:cNvPr id="26" name="Text 18"/>
          <p:cNvSpPr txBox="1"/>
          <p:nvPr/>
        </p:nvSpPr>
        <p:spPr>
          <a:xfrm>
            <a:off x="960120" y="2724912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Exporta a Excel o PDF</a:t>
            </a:r>
            <a:endParaRPr lang="en-US" sz="1150" dirty="0"/>
          </a:p>
        </p:txBody>
      </p:sp>
      <p:sp>
        <p:nvSpPr>
          <p:cNvPr id="27" name="Text 19"/>
          <p:cNvSpPr txBox="1"/>
          <p:nvPr/>
        </p:nvSpPr>
        <p:spPr>
          <a:xfrm>
            <a:off x="3931920" y="2734056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día o el rango que elijas, en un clic.</a:t>
            </a:r>
            <a:endParaRPr lang="en-US" sz="1050" dirty="0"/>
          </a:p>
        </p:txBody>
      </p:sp>
      <p:sp>
        <p:nvSpPr>
          <p:cNvPr id="28" name="Shape 20"/>
          <p:cNvSpPr/>
          <p:nvPr/>
        </p:nvSpPr>
        <p:spPr>
          <a:xfrm>
            <a:off x="457200" y="3154680"/>
            <a:ext cx="347472" cy="347472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47543" y="3245023"/>
            <a:ext cx="166787" cy="166787"/>
          </a:xfrm>
          <a:prstGeom prst="rect">
            <a:avLst/>
          </a:prstGeom>
        </p:spPr>
      </p:pic>
      <p:sp>
        <p:nvSpPr>
          <p:cNvPr id="30" name="Text 21"/>
          <p:cNvSpPr txBox="1"/>
          <p:nvPr/>
        </p:nvSpPr>
        <p:spPr>
          <a:xfrm>
            <a:off x="960120" y="3227832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Resumen diario por correo</a:t>
            </a:r>
            <a:endParaRPr lang="en-US" sz="1150" dirty="0"/>
          </a:p>
        </p:txBody>
      </p:sp>
      <p:sp>
        <p:nvSpPr>
          <p:cNvPr id="31" name="Text 22"/>
          <p:cNvSpPr txBox="1"/>
          <p:nvPr/>
        </p:nvSpPr>
        <p:spPr>
          <a:xfrm>
            <a:off x="3931920" y="3236976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5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mañana, con un Excel de todo el detalle del día anterior.</a:t>
            </a:r>
            <a:endParaRPr lang="en-US" sz="1050" dirty="0"/>
          </a:p>
        </p:txBody>
      </p:sp>
      <p:sp>
        <p:nvSpPr>
          <p:cNvPr id="32" name="Shape 23"/>
          <p:cNvSpPr/>
          <p:nvPr/>
        </p:nvSpPr>
        <p:spPr>
          <a:xfrm>
            <a:off x="457200" y="3657600"/>
            <a:ext cx="347472" cy="347472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33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47543" y="3747943"/>
            <a:ext cx="166787" cy="166787"/>
          </a:xfrm>
          <a:prstGeom prst="rect">
            <a:avLst/>
          </a:prstGeom>
        </p:spPr>
      </p:pic>
      <p:sp>
        <p:nvSpPr>
          <p:cNvPr id="34" name="Text 24"/>
          <p:cNvSpPr txBox="1"/>
          <p:nvPr/>
        </p:nvSpPr>
        <p:spPr>
          <a:xfrm>
            <a:off x="960120" y="3730752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Conversaciones de WhatsApp</a:t>
            </a:r>
            <a:endParaRPr lang="en-US" sz="1150" dirty="0"/>
          </a:p>
        </p:txBody>
      </p:sp>
      <p:sp>
        <p:nvSpPr>
          <p:cNvPr id="35" name="Text 25"/>
          <p:cNvSpPr txBox="1"/>
          <p:nvPr/>
        </p:nvSpPr>
        <p:spPr>
          <a:xfrm>
            <a:off x="3931920" y="3739896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cliente con su historial completo, para revisarlo cuando quieras.</a:t>
            </a:r>
            <a:endParaRPr lang="en-US" sz="1050" dirty="0"/>
          </a:p>
        </p:txBody>
      </p:sp>
      <p:sp>
        <p:nvSpPr>
          <p:cNvPr id="36" name="Shape 26"/>
          <p:cNvSpPr/>
          <p:nvPr/>
        </p:nvSpPr>
        <p:spPr>
          <a:xfrm>
            <a:off x="457200" y="4160520"/>
            <a:ext cx="347472" cy="347472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37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47543" y="4250863"/>
            <a:ext cx="166787" cy="166787"/>
          </a:xfrm>
          <a:prstGeom prst="rect">
            <a:avLst/>
          </a:prstGeom>
        </p:spPr>
      </p:pic>
      <p:sp>
        <p:nvSpPr>
          <p:cNvPr id="38" name="Text 27"/>
          <p:cNvSpPr txBox="1"/>
          <p:nvPr/>
        </p:nvSpPr>
        <p:spPr>
          <a:xfrm>
            <a:off x="960120" y="4233672"/>
            <a:ext cx="29260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Reseñas de todos los canales</a:t>
            </a:r>
            <a:endParaRPr lang="en-US" sz="1150" dirty="0"/>
          </a:p>
        </p:txBody>
      </p:sp>
      <p:sp>
        <p:nvSpPr>
          <p:cNvPr id="39" name="Text 28"/>
          <p:cNvSpPr txBox="1"/>
          <p:nvPr/>
        </p:nvSpPr>
        <p:spPr>
          <a:xfrm>
            <a:off x="3931920" y="4242816"/>
            <a:ext cx="47548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Todas en Gerencia con filtros y Excel. También califican desde su recibo.</a:t>
            </a:r>
            <a:endParaRPr lang="en-US" sz="10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5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Khall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68580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4747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C144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COBRO Y FACTURACIÓN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0350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Cobra con terminal y factura sin salir de Khall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4023360" cy="283464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31520" y="1645920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92" y="176479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371600" y="162763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Cobro con terminal</a:t>
            </a:r>
            <a:endParaRPr lang="en-US" sz="1400" dirty="0"/>
          </a:p>
        </p:txBody>
      </p:sp>
      <p:sp>
        <p:nvSpPr>
          <p:cNvPr id="10" name="Shape 7"/>
          <p:cNvSpPr/>
          <p:nvPr/>
        </p:nvSpPr>
        <p:spPr>
          <a:xfrm>
            <a:off x="1371600" y="1938528"/>
            <a:ext cx="1783080" cy="237744"/>
          </a:xfrm>
          <a:prstGeom prst="roundRect">
            <a:avLst>
              <a:gd name="adj" fmla="val 50000"/>
            </a:avLst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sp>
        <p:nvSpPr>
          <p:cNvPr id="11" name="Text 8"/>
          <p:cNvSpPr txBox="1"/>
          <p:nvPr/>
        </p:nvSpPr>
        <p:spPr>
          <a:xfrm>
            <a:off x="1371600" y="1938528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Incluido en todos los planes</a:t>
            </a:r>
            <a:endParaRPr lang="en-US" sz="850" dirty="0"/>
          </a:p>
        </p:txBody>
      </p:sp>
      <p:sp>
        <p:nvSpPr>
          <p:cNvPr id="12" name="Text 9"/>
          <p:cNvSpPr txBox="1"/>
          <p:nvPr/>
        </p:nvSpPr>
        <p:spPr>
          <a:xfrm>
            <a:off x="731520" y="2423160"/>
            <a:ext cx="3520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1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Conecta tu Mercado Pago Point en un clic</a:t>
            </a:r>
            <a:endParaRPr lang="en-US" sz="11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1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total con propina llega solo a la terminal</a:t>
            </a:r>
            <a:endParaRPr lang="en-US" sz="11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1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La cuenta se cierra cuando el cliente paga</a:t>
            </a:r>
            <a:endParaRPr lang="en-US" sz="11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1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Cuentas divididas, parte por parte</a:t>
            </a:r>
            <a:endParaRPr lang="en-US" sz="11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1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Reembolsos que se descuentan solos de tus ventas</a:t>
            </a:r>
            <a:endParaRPr lang="en-US" sz="11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1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Depósitos de reservación con link de pago</a:t>
            </a:r>
            <a:endParaRPr lang="en-US" sz="1100" dirty="0"/>
          </a:p>
        </p:txBody>
      </p:sp>
      <p:sp>
        <p:nvSpPr>
          <p:cNvPr id="13" name="Shape 10"/>
          <p:cNvSpPr/>
          <p:nvPr/>
        </p:nvSpPr>
        <p:spPr>
          <a:xfrm>
            <a:off x="4663440" y="1371600"/>
            <a:ext cx="4023360" cy="2834640"/>
          </a:xfrm>
          <a:prstGeom prst="roundRect">
            <a:avLst>
              <a:gd name="adj" fmla="val 2807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14" name="Shape 11"/>
          <p:cNvSpPr/>
          <p:nvPr/>
        </p:nvSpPr>
        <p:spPr>
          <a:xfrm>
            <a:off x="4937760" y="1645920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5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632" y="1764792"/>
            <a:ext cx="219456" cy="219456"/>
          </a:xfrm>
          <a:prstGeom prst="rect">
            <a:avLst/>
          </a:prstGeom>
        </p:spPr>
      </p:pic>
      <p:sp>
        <p:nvSpPr>
          <p:cNvPr id="16" name="Text 12"/>
          <p:cNvSpPr txBox="1"/>
          <p:nvPr/>
        </p:nvSpPr>
        <p:spPr>
          <a:xfrm>
            <a:off x="5577840" y="1627632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Facturación CFDI</a:t>
            </a:r>
            <a:endParaRPr lang="en-US" sz="1400" dirty="0"/>
          </a:p>
        </p:txBody>
      </p:sp>
      <p:sp>
        <p:nvSpPr>
          <p:cNvPr id="17" name="Shape 13"/>
          <p:cNvSpPr/>
          <p:nvPr/>
        </p:nvSpPr>
        <p:spPr>
          <a:xfrm>
            <a:off x="5577840" y="1938528"/>
            <a:ext cx="1783080" cy="237744"/>
          </a:xfrm>
          <a:prstGeom prst="roundRect">
            <a:avLst>
              <a:gd name="adj" fmla="val 50000"/>
            </a:avLst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sp>
        <p:nvSpPr>
          <p:cNvPr id="18" name="Text 14"/>
          <p:cNvSpPr txBox="1"/>
          <p:nvPr/>
        </p:nvSpPr>
        <p:spPr>
          <a:xfrm>
            <a:off x="5577840" y="1938528"/>
            <a:ext cx="178308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8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Incluida en Full e Imperio</a:t>
            </a:r>
            <a:endParaRPr lang="en-US" sz="850" dirty="0"/>
          </a:p>
        </p:txBody>
      </p:sp>
      <p:sp>
        <p:nvSpPr>
          <p:cNvPr id="19" name="Text 15"/>
          <p:cNvSpPr txBox="1"/>
          <p:nvPr/>
        </p:nvSpPr>
        <p:spPr>
          <a:xfrm>
            <a:off x="4937760" y="2423160"/>
            <a:ext cx="3520440" cy="20116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1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 cliente se factura solo desde su ticket</a:t>
            </a:r>
            <a:endParaRPr lang="en-US" sz="11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1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Factura desde el panel en segundos</a:t>
            </a:r>
            <a:endParaRPr lang="en-US" sz="11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1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Factura global a público en general, automática</a:t>
            </a:r>
            <a:endParaRPr lang="en-US" sz="11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1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Cancelaciones con el motivo del SAT</a:t>
            </a:r>
            <a:endParaRPr lang="en-US" sz="11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100" dirty="0">
                <a:solidFill>
                  <a:srgbClr val="2B211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facturas incluidas al mes por sucursal</a:t>
            </a:r>
            <a:endParaRPr lang="en-US" sz="1100" dirty="0"/>
          </a:p>
        </p:txBody>
      </p:sp>
      <p:sp>
        <p:nvSpPr>
          <p:cNvPr id="20" name="Text 16"/>
          <p:cNvSpPr txBox="1"/>
          <p:nvPr/>
        </p:nvSpPr>
        <p:spPr>
          <a:xfrm>
            <a:off x="457200" y="4297680"/>
            <a:ext cx="82296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dinero llega directo a tu cuenta de Mercado Pago, con su comisión normal. Las facturas son CFDI 4.0 timbradas por un PAC autorizado por el SAT.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5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Khall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68580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4747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C144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 EQUIPO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03504"/>
            <a:ext cx="45720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quien entra con su PIN a su propia pantalla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57200" y="1600200"/>
            <a:ext cx="214884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640080" y="1783080"/>
            <a:ext cx="384048" cy="384048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9932" y="1882932"/>
            <a:ext cx="184343" cy="184343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143000" y="183794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Mesero</a:t>
            </a:r>
            <a:endParaRPr lang="en-US" sz="1250" dirty="0"/>
          </a:p>
        </p:txBody>
      </p:sp>
      <p:sp>
        <p:nvSpPr>
          <p:cNvPr id="10" name="Text 7"/>
          <p:cNvSpPr txBox="1"/>
          <p:nvPr/>
        </p:nvSpPr>
        <p:spPr>
          <a:xfrm>
            <a:off x="640080" y="2258568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Cuentas en mesa o para llevar, rondas y cobro.</a:t>
            </a:r>
            <a:endParaRPr lang="en-US" sz="950" dirty="0"/>
          </a:p>
        </p:txBody>
      </p:sp>
      <p:sp>
        <p:nvSpPr>
          <p:cNvPr id="11" name="Shape 8"/>
          <p:cNvSpPr/>
          <p:nvPr/>
        </p:nvSpPr>
        <p:spPr>
          <a:xfrm>
            <a:off x="2743200" y="1600200"/>
            <a:ext cx="214884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2926080" y="1783080"/>
            <a:ext cx="384048" cy="384048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5932" y="1882932"/>
            <a:ext cx="184343" cy="184343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3429000" y="183794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Cajero</a:t>
            </a:r>
            <a:endParaRPr lang="en-US" sz="1250" dirty="0"/>
          </a:p>
        </p:txBody>
      </p:sp>
      <p:sp>
        <p:nvSpPr>
          <p:cNvPr id="15" name="Text 11"/>
          <p:cNvSpPr txBox="1"/>
          <p:nvPr/>
        </p:nvSpPr>
        <p:spPr>
          <a:xfrm>
            <a:off x="2926080" y="2258568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Cobro con buscador de fotos y carrito.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457200" y="2926080"/>
            <a:ext cx="214884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640080" y="3108960"/>
            <a:ext cx="384048" cy="384048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9932" y="3208812"/>
            <a:ext cx="184343" cy="184343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143000" y="316382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Cocina</a:t>
            </a:r>
            <a:endParaRPr lang="en-US" sz="1250" dirty="0"/>
          </a:p>
        </p:txBody>
      </p:sp>
      <p:sp>
        <p:nvSpPr>
          <p:cNvPr id="20" name="Text 15"/>
          <p:cNvSpPr txBox="1"/>
          <p:nvPr/>
        </p:nvSpPr>
        <p:spPr>
          <a:xfrm>
            <a:off x="640080" y="3584448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 tablero de pedidos, legible de lejos.</a:t>
            </a:r>
            <a:endParaRPr lang="en-US" sz="950" dirty="0"/>
          </a:p>
        </p:txBody>
      </p:sp>
      <p:sp>
        <p:nvSpPr>
          <p:cNvPr id="21" name="Shape 16"/>
          <p:cNvSpPr/>
          <p:nvPr/>
        </p:nvSpPr>
        <p:spPr>
          <a:xfrm>
            <a:off x="2743200" y="2926080"/>
            <a:ext cx="2148840" cy="1188720"/>
          </a:xfrm>
          <a:prstGeom prst="roundRect">
            <a:avLst>
              <a:gd name="adj" fmla="val 6154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2926080" y="3108960"/>
            <a:ext cx="384048" cy="384048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25932" y="3208812"/>
            <a:ext cx="184343" cy="184343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3429000" y="3163824"/>
            <a:ext cx="1371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25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Gerente</a:t>
            </a:r>
            <a:endParaRPr lang="en-US" sz="1250" dirty="0"/>
          </a:p>
        </p:txBody>
      </p:sp>
      <p:sp>
        <p:nvSpPr>
          <p:cNvPr id="25" name="Text 19"/>
          <p:cNvSpPr txBox="1"/>
          <p:nvPr/>
        </p:nvSpPr>
        <p:spPr>
          <a:xfrm>
            <a:off x="2926080" y="3584448"/>
            <a:ext cx="18288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5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Desempeño, agotados, mermas, reservaciones y la actividad del equipo.</a:t>
            </a:r>
            <a:endParaRPr lang="en-US" sz="950" dirty="0"/>
          </a:p>
        </p:txBody>
      </p:sp>
      <p:sp>
        <p:nvSpPr>
          <p:cNvPr id="26" name="Shape 20"/>
          <p:cNvSpPr/>
          <p:nvPr/>
        </p:nvSpPr>
        <p:spPr>
          <a:xfrm>
            <a:off x="5202936" y="1088136"/>
            <a:ext cx="3127248" cy="2321097"/>
          </a:xfrm>
          <a:prstGeom prst="roundRect">
            <a:avLst>
              <a:gd name="adj" fmla="val 3152"/>
            </a:avLst>
          </a:prstGeom>
          <a:solidFill>
            <a:srgbClr val="3A2E25"/>
          </a:solidFill>
          <a:ln w="9525">
            <a:solidFill>
              <a:srgbClr val="4A3B30"/>
            </a:solidFill>
            <a:prstDash val="solid"/>
          </a:ln>
        </p:spPr>
        <p:txBody>
          <a:bodyPr/>
          <a:p/>
        </p:txBody>
      </p:sp>
      <p:pic>
        <p:nvPicPr>
          <p:cNvPr id="27" name="Image 4" descr="img/cuentas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57800" y="1143000"/>
            <a:ext cx="3017520" cy="2211369"/>
          </a:xfrm>
          <a:prstGeom prst="rect">
            <a:avLst/>
          </a:prstGeom>
        </p:spPr>
      </p:pic>
      <p:sp>
        <p:nvSpPr>
          <p:cNvPr id="28" name="Text 21"/>
          <p:cNvSpPr txBox="1"/>
          <p:nvPr/>
        </p:nvSpPr>
        <p:spPr>
          <a:xfrm>
            <a:off x="5212080" y="3474720"/>
            <a:ext cx="31089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buNone/>
            </a:pPr>
            <a:r>
              <a:rPr lang="en-US" sz="90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Lo que ve tu gerente: cómo va cada mesa, ahorita.</a:t>
            </a:r>
            <a:endParaRPr lang="en-US" sz="900" dirty="0"/>
          </a:p>
        </p:txBody>
      </p:sp>
      <p:sp>
        <p:nvSpPr>
          <p:cNvPr id="29" name="Shape 22"/>
          <p:cNvSpPr/>
          <p:nvPr/>
        </p:nvSpPr>
        <p:spPr>
          <a:xfrm>
            <a:off x="5257800" y="3840480"/>
            <a:ext cx="347472" cy="347472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30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348143" y="3930823"/>
            <a:ext cx="166787" cy="166787"/>
          </a:xfrm>
          <a:prstGeom prst="rect">
            <a:avLst/>
          </a:prstGeom>
        </p:spPr>
      </p:pic>
      <p:sp>
        <p:nvSpPr>
          <p:cNvPr id="31" name="Text 23"/>
          <p:cNvSpPr txBox="1"/>
          <p:nvPr/>
        </p:nvSpPr>
        <p:spPr>
          <a:xfrm>
            <a:off x="5715000" y="3858768"/>
            <a:ext cx="292608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Checador de entrada y salida con su PIN. Si desactivas un PIN, su sesión se cierra al instante.</a:t>
            </a:r>
            <a:endParaRPr lang="en-US" sz="10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1C15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Khall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68580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4747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F2A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PREMIUM AI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0350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Todas tus sucursales desde una sola cuenta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859536" y="1225296"/>
            <a:ext cx="7424928" cy="2445367"/>
          </a:xfrm>
          <a:prstGeom prst="roundRect">
            <a:avLst>
              <a:gd name="adj" fmla="val 2991"/>
            </a:avLst>
          </a:prstGeom>
          <a:solidFill>
            <a:srgbClr val="3A2E25"/>
          </a:solidFill>
          <a:ln w="9525">
            <a:solidFill>
              <a:srgbClr val="4A3B30"/>
            </a:solidFill>
            <a:prstDash val="solid"/>
          </a:ln>
        </p:spPr>
        <p:txBody>
          <a:bodyPr/>
          <a:p/>
        </p:txBody>
      </p:sp>
      <p:pic>
        <p:nvPicPr>
          <p:cNvPr id="7" name="Image 0" descr="img/sucursales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" y="1280160"/>
            <a:ext cx="7315200" cy="2335639"/>
          </a:xfrm>
          <a:prstGeom prst="rect">
            <a:avLst/>
          </a:prstGeom>
        </p:spPr>
      </p:pic>
      <p:sp>
        <p:nvSpPr>
          <p:cNvPr id="8" name="Shape 5"/>
          <p:cNvSpPr/>
          <p:nvPr/>
        </p:nvSpPr>
        <p:spPr>
          <a:xfrm>
            <a:off x="457200" y="4023360"/>
            <a:ext cx="365760" cy="36576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2298" y="4118458"/>
            <a:ext cx="175565" cy="175565"/>
          </a:xfrm>
          <a:prstGeom prst="rect">
            <a:avLst/>
          </a:prstGeom>
        </p:spPr>
      </p:pic>
      <p:sp>
        <p:nvSpPr>
          <p:cNvPr id="10" name="Text 6"/>
          <p:cNvSpPr txBox="1"/>
          <p:nvPr/>
        </p:nvSpPr>
        <p:spPr>
          <a:xfrm>
            <a:off x="914400" y="4005072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Menú centralizado</a:t>
            </a:r>
            <a:endParaRPr lang="en-US" sz="1100" dirty="0"/>
          </a:p>
        </p:txBody>
      </p:sp>
      <p:sp>
        <p:nvSpPr>
          <p:cNvPr id="11" name="Text 7"/>
          <p:cNvSpPr txBox="1"/>
          <p:nvPr/>
        </p:nvSpPr>
        <p:spPr>
          <a:xfrm>
            <a:off x="914400" y="4233672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Edítalo una vez; cada sucursal con su precio y lo suyo.</a:t>
            </a:r>
            <a:endParaRPr lang="en-US" sz="900" dirty="0"/>
          </a:p>
        </p:txBody>
      </p:sp>
      <p:sp>
        <p:nvSpPr>
          <p:cNvPr id="12" name="Shape 8"/>
          <p:cNvSpPr/>
          <p:nvPr/>
        </p:nvSpPr>
        <p:spPr>
          <a:xfrm>
            <a:off x="2560320" y="4023360"/>
            <a:ext cx="365760" cy="36576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55418" y="4118458"/>
            <a:ext cx="175565" cy="175565"/>
          </a:xfrm>
          <a:prstGeom prst="rect">
            <a:avLst/>
          </a:prstGeom>
        </p:spPr>
      </p:pic>
      <p:sp>
        <p:nvSpPr>
          <p:cNvPr id="14" name="Text 9"/>
          <p:cNvSpPr txBox="1"/>
          <p:nvPr/>
        </p:nvSpPr>
        <p:spPr>
          <a:xfrm>
            <a:off x="3017520" y="4005072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Consolidado y comparativa</a:t>
            </a:r>
            <a:endParaRPr lang="en-US" sz="1100" dirty="0"/>
          </a:p>
        </p:txBody>
      </p:sp>
      <p:sp>
        <p:nvSpPr>
          <p:cNvPr id="15" name="Text 10"/>
          <p:cNvSpPr txBox="1"/>
          <p:nvPr/>
        </p:nvSpPr>
        <p:spPr>
          <a:xfrm>
            <a:off x="3017520" y="4233672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Todas juntas o lado a lado, exportable.</a:t>
            </a:r>
            <a:endParaRPr lang="en-US" sz="900" dirty="0"/>
          </a:p>
        </p:txBody>
      </p:sp>
      <p:sp>
        <p:nvSpPr>
          <p:cNvPr id="16" name="Shape 11"/>
          <p:cNvSpPr/>
          <p:nvPr/>
        </p:nvSpPr>
        <p:spPr>
          <a:xfrm>
            <a:off x="4663440" y="4023360"/>
            <a:ext cx="365760" cy="36576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58538" y="4118458"/>
            <a:ext cx="175565" cy="175565"/>
          </a:xfrm>
          <a:prstGeom prst="rect">
            <a:avLst/>
          </a:prstGeom>
        </p:spPr>
      </p:pic>
      <p:sp>
        <p:nvSpPr>
          <p:cNvPr id="18" name="Text 12"/>
          <p:cNvSpPr txBox="1"/>
          <p:nvPr/>
        </p:nvSpPr>
        <p:spPr>
          <a:xfrm>
            <a:off x="5120640" y="4005072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Gerentes por sucursal</a:t>
            </a:r>
            <a:endParaRPr lang="en-US" sz="1100" dirty="0"/>
          </a:p>
        </p:txBody>
      </p:sp>
      <p:sp>
        <p:nvSpPr>
          <p:cNvPr id="19" name="Text 13"/>
          <p:cNvSpPr txBox="1"/>
          <p:nvPr/>
        </p:nvSpPr>
        <p:spPr>
          <a:xfrm>
            <a:off x="5120640" y="4233672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uno ve solo las sucursales que le asignas.</a:t>
            </a:r>
            <a:endParaRPr lang="en-US" sz="900" dirty="0"/>
          </a:p>
        </p:txBody>
      </p:sp>
      <p:sp>
        <p:nvSpPr>
          <p:cNvPr id="20" name="Shape 14"/>
          <p:cNvSpPr/>
          <p:nvPr/>
        </p:nvSpPr>
        <p:spPr>
          <a:xfrm>
            <a:off x="6766560" y="4023360"/>
            <a:ext cx="365760" cy="36576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61658" y="4118458"/>
            <a:ext cx="175565" cy="175565"/>
          </a:xfrm>
          <a:prstGeom prst="rect">
            <a:avLst/>
          </a:prstGeom>
        </p:spPr>
      </p:pic>
      <p:sp>
        <p:nvSpPr>
          <p:cNvPr id="22" name="Text 15"/>
          <p:cNvSpPr txBox="1"/>
          <p:nvPr/>
        </p:nvSpPr>
        <p:spPr>
          <a:xfrm>
            <a:off x="7223760" y="4005072"/>
            <a:ext cx="16002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75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Abre sucursales en minutos</a:t>
            </a:r>
            <a:endParaRPr lang="en-US" sz="1100" dirty="0"/>
          </a:p>
        </p:txBody>
      </p:sp>
      <p:sp>
        <p:nvSpPr>
          <p:cNvPr id="23" name="Text 16"/>
          <p:cNvSpPr txBox="1"/>
          <p:nvPr/>
        </p:nvSpPr>
        <p:spPr>
          <a:xfrm>
            <a:off x="7223760" y="4233672"/>
            <a:ext cx="16002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9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Copiando tu menú y tu configuración.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5EFE6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Khall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68580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4747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C1440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CONFIABLE DESDE EL DÍA UNO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0350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Pensado para operar sin sorpresas</a:t>
            </a:r>
            <a:endParaRPr lang="en-US" sz="2400" dirty="0"/>
          </a:p>
        </p:txBody>
      </p:sp>
      <p:sp>
        <p:nvSpPr>
          <p:cNvPr id="6" name="Shape 4"/>
          <p:cNvSpPr/>
          <p:nvPr/>
        </p:nvSpPr>
        <p:spPr>
          <a:xfrm>
            <a:off x="457200" y="1463040"/>
            <a:ext cx="4023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7" name="Shape 5"/>
          <p:cNvSpPr/>
          <p:nvPr/>
        </p:nvSpPr>
        <p:spPr>
          <a:xfrm>
            <a:off x="731520" y="1737360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0392" y="1856232"/>
            <a:ext cx="219456" cy="219456"/>
          </a:xfrm>
          <a:prstGeom prst="rect">
            <a:avLst/>
          </a:prstGeom>
        </p:spPr>
      </p:pic>
      <p:sp>
        <p:nvSpPr>
          <p:cNvPr id="9" name="Text 6"/>
          <p:cNvSpPr txBox="1"/>
          <p:nvPr/>
        </p:nvSpPr>
        <p:spPr>
          <a:xfrm>
            <a:off x="1371600" y="17373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Monitoreo activo</a:t>
            </a:r>
            <a:endParaRPr lang="en-US" sz="1300" dirty="0"/>
          </a:p>
        </p:txBody>
      </p:sp>
      <p:sp>
        <p:nvSpPr>
          <p:cNvPr id="10" name="Text 7"/>
          <p:cNvSpPr txBox="1"/>
          <p:nvPr/>
        </p:nvSpPr>
        <p:spPr>
          <a:xfrm>
            <a:off x="1371600" y="205740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Chequeos automáticos de que todo funciona, con alertas si algo falla.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4663440" y="1463040"/>
            <a:ext cx="4023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12" name="Shape 9"/>
          <p:cNvSpPr/>
          <p:nvPr/>
        </p:nvSpPr>
        <p:spPr>
          <a:xfrm>
            <a:off x="4937760" y="1737360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56632" y="1856232"/>
            <a:ext cx="219456" cy="219456"/>
          </a:xfrm>
          <a:prstGeom prst="rect">
            <a:avLst/>
          </a:prstGeom>
        </p:spPr>
      </p:pic>
      <p:sp>
        <p:nvSpPr>
          <p:cNvPr id="14" name="Text 10"/>
          <p:cNvSpPr txBox="1"/>
          <p:nvPr/>
        </p:nvSpPr>
        <p:spPr>
          <a:xfrm>
            <a:off x="5577840" y="17373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Nunca en silencio</a:t>
            </a:r>
            <a:endParaRPr lang="en-US" sz="1300" dirty="0"/>
          </a:p>
        </p:txBody>
      </p:sp>
      <p:sp>
        <p:nvSpPr>
          <p:cNvPr id="15" name="Text 11"/>
          <p:cNvSpPr txBox="1"/>
          <p:nvPr/>
        </p:nvSpPr>
        <p:spPr>
          <a:xfrm>
            <a:off x="5577840" y="205740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Si la IA no puede contestar, reintenta y le avisa al cliente en vez de dejarlo esperando.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457200" y="3063240"/>
            <a:ext cx="4023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17" name="Shape 13"/>
          <p:cNvSpPr/>
          <p:nvPr/>
        </p:nvSpPr>
        <p:spPr>
          <a:xfrm>
            <a:off x="731520" y="3337560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0392" y="3456432"/>
            <a:ext cx="219456" cy="219456"/>
          </a:xfrm>
          <a:prstGeom prst="rect">
            <a:avLst/>
          </a:prstGeom>
        </p:spPr>
      </p:pic>
      <p:sp>
        <p:nvSpPr>
          <p:cNvPr id="19" name="Text 14"/>
          <p:cNvSpPr txBox="1"/>
          <p:nvPr/>
        </p:nvSpPr>
        <p:spPr>
          <a:xfrm>
            <a:off x="1371600" y="33375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Roles y permisos</a:t>
            </a:r>
            <a:endParaRPr lang="en-US" sz="1300" dirty="0"/>
          </a:p>
        </p:txBody>
      </p:sp>
      <p:sp>
        <p:nvSpPr>
          <p:cNvPr id="20" name="Text 15"/>
          <p:cNvSpPr txBox="1"/>
          <p:nvPr/>
        </p:nvSpPr>
        <p:spPr>
          <a:xfrm>
            <a:off x="1371600" y="365760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Cada quien ve solo lo que necesita, y un PIN se revoca al instante.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4663440" y="3063240"/>
            <a:ext cx="4023360" cy="1417320"/>
          </a:xfrm>
          <a:prstGeom prst="roundRect">
            <a:avLst>
              <a:gd name="adj" fmla="val 5161"/>
            </a:avLst>
          </a:prstGeom>
          <a:solidFill>
            <a:srgbClr val="FFFFFF"/>
          </a:solidFill>
          <a:ln w="9525">
            <a:solidFill>
              <a:srgbClr val="E8DFD3"/>
            </a:solidFill>
            <a:prstDash val="solid"/>
          </a:ln>
        </p:spPr>
        <p:txBody>
          <a:bodyPr/>
          <a:p/>
        </p:txBody>
      </p:sp>
      <p:sp>
        <p:nvSpPr>
          <p:cNvPr id="22" name="Shape 17"/>
          <p:cNvSpPr/>
          <p:nvPr/>
        </p:nvSpPr>
        <p:spPr>
          <a:xfrm>
            <a:off x="4937760" y="3337560"/>
            <a:ext cx="457200" cy="457200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56632" y="3456432"/>
            <a:ext cx="219456" cy="219456"/>
          </a:xfrm>
          <a:prstGeom prst="rect">
            <a:avLst/>
          </a:prstGeom>
        </p:spPr>
      </p:pic>
      <p:sp>
        <p:nvSpPr>
          <p:cNvPr id="24" name="Text 18"/>
          <p:cNvSpPr txBox="1"/>
          <p:nvPr/>
        </p:nvSpPr>
        <p:spPr>
          <a:xfrm>
            <a:off x="5577840" y="3337560"/>
            <a:ext cx="292608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300" b="1" dirty="0">
                <a:solidFill>
                  <a:srgbClr val="1C151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Tus datos son tuyos</a:t>
            </a:r>
            <a:endParaRPr lang="en-US" sz="1300" dirty="0"/>
          </a:p>
        </p:txBody>
      </p:sp>
      <p:sp>
        <p:nvSpPr>
          <p:cNvPr id="25" name="Text 19"/>
          <p:cNvSpPr txBox="1"/>
          <p:nvPr/>
        </p:nvSpPr>
        <p:spPr>
          <a:xfrm>
            <a:off x="5577840" y="3657600"/>
            <a:ext cx="28803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100" dirty="0">
                <a:solidFill>
                  <a:srgbClr val="6B5F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Reportes y resúmenes en Excel o PDF, cuando los necesites.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1C15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Khall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68580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4" name="Text 2"/>
          <p:cNvSpPr txBox="1"/>
          <p:nvPr/>
        </p:nvSpPr>
        <p:spPr>
          <a:xfrm>
            <a:off x="457200" y="347472"/>
            <a:ext cx="548640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900" b="1" spc="300" kern="0" dirty="0">
                <a:solidFill>
                  <a:srgbClr val="F2A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PLANES</a:t>
            </a:r>
            <a:endParaRPr lang="en-US" sz="900" dirty="0"/>
          </a:p>
        </p:txBody>
      </p:sp>
      <p:sp>
        <p:nvSpPr>
          <p:cNvPr id="5" name="Text 3"/>
          <p:cNvSpPr txBox="1"/>
          <p:nvPr/>
        </p:nvSpPr>
        <p:spPr>
          <a:xfrm>
            <a:off x="457200" y="603504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indent="0" marL="0"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 plan para cada etapa de tu negocio</a:t>
            </a:r>
            <a:endParaRPr lang="en-US" sz="2400" dirty="0"/>
          </a:p>
        </p:txBody>
      </p:sp>
      <p:sp>
        <p:nvSpPr>
          <p:cNvPr id="10" name="Shape 8"/>
          <p:cNvSpPr/>
          <p:nvPr/>
        </p:nvSpPr>
        <p:spPr>
          <a:xfrm>
            <a:off x="457200" y="1280160"/>
            <a:ext cx="4018788" cy="2926080"/>
          </a:xfrm>
          <a:prstGeom prst="roundRect">
            <a:avLst>
              <a:gd name="adj" fmla="val 2797"/>
            </a:avLst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sp>
        <p:nvSpPr>
          <p:cNvPr id="11" name="Text 9"/>
          <p:cNvSpPr txBox="1"/>
          <p:nvPr/>
        </p:nvSpPr>
        <p:spPr>
          <a:xfrm>
            <a:off x="685800" y="1417320"/>
            <a:ext cx="35615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Full</a:t>
            </a:r>
            <a:endParaRPr lang="en-US" sz="1400" dirty="0"/>
          </a:p>
        </p:txBody>
      </p:sp>
      <p:sp>
        <p:nvSpPr>
          <p:cNvPr id="12" name="Text 10"/>
          <p:cNvSpPr txBox="1"/>
          <p:nvPr/>
        </p:nvSpPr>
        <p:spPr>
          <a:xfrm>
            <a:off x="685800" y="1719072"/>
            <a:ext cx="35615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0" dirty="0">
                <a:solidFill>
                  <a:srgbClr val="F2A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operar tu restaurante</a:t>
            </a:r>
            <a:pPr indent="0" marL="0">
              <a:buNone/>
            </a:pPr>
            <a:endParaRPr lang="en-US" sz="2400" dirty="0"/>
          </a:p>
        </p:txBody>
      </p:sp>
      <p:sp>
        <p:nvSpPr>
          <p:cNvPr id="9" name="Text 7"/>
          <p:cNvSpPr txBox="1"/>
          <p:nvPr/>
        </p:nvSpPr>
        <p:spPr>
          <a:xfrm>
            <a:off x="685800" y="2212848"/>
            <a:ext cx="3561588" cy="1938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750" dirty="0" b="1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IA de WhatsApp: toma pedidos, entregas a domicilio y reservaciones</a:t>
            </a:r>
            <a:endParaRPr lang="en-US" sz="85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75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QR en mesa y pedidos en línea</a:t>
            </a:r>
            <a:endParaRPr lang="en-US" sz="85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75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Personal con PIN: mesero, cajero, cocina y gerente</a:t>
            </a:r>
            <a:endParaRPr lang="en-US" sz="85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75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Cuentas con división, propina y cobro con terminal</a:t>
            </a:r>
            <a:endParaRPr lang="en-US" sz="85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75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Gerencia, reportes y tickets digitales</a:t>
            </a:r>
            <a:endParaRPr lang="en-US" sz="85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75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Inventario, mermas y compras</a:t>
            </a:r>
            <a:endParaRPr lang="en-US" sz="85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75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Importa tu menú desde fotos con IA</a:t>
            </a:r>
            <a:endParaRPr lang="en-US" sz="85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75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Tu marca: logo, fondo y dominio propio</a:t>
            </a:r>
            <a:endParaRPr lang="en-US" sz="85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75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Y mucho más</a:t>
            </a:r>
            <a:endParaRPr lang="en-US" sz="850" dirty="0"/>
          </a:p>
        </p:txBody>
      </p:sp>
      <p:sp>
        <p:nvSpPr>
          <p:cNvPr id="14" name="Shape 12"/>
          <p:cNvSpPr/>
          <p:nvPr/>
        </p:nvSpPr>
        <p:spPr>
          <a:xfrm>
            <a:off x="4668012" y="1280160"/>
            <a:ext cx="4018788" cy="2926080"/>
          </a:xfrm>
          <a:prstGeom prst="roundRect">
            <a:avLst>
              <a:gd name="adj" fmla="val 2797"/>
            </a:avLst>
          </a:prstGeom>
          <a:solidFill>
            <a:srgbClr val="2B2118"/>
          </a:solidFill>
          <a:ln w="12700">
            <a:solidFill>
              <a:srgbClr val="2B2118"/>
            </a:solidFill>
            <a:prstDash val="solid"/>
          </a:ln>
        </p:spPr>
        <p:txBody>
          <a:bodyPr/>
          <a:p/>
        </p:txBody>
      </p:sp>
      <p:sp>
        <p:nvSpPr>
          <p:cNvPr id="15" name="Text 13"/>
          <p:cNvSpPr txBox="1"/>
          <p:nvPr/>
        </p:nvSpPr>
        <p:spPr>
          <a:xfrm>
            <a:off x="4896612" y="1417320"/>
            <a:ext cx="356158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Imperio</a:t>
            </a:r>
            <a:endParaRPr lang="en-US" sz="1400" dirty="0"/>
          </a:p>
        </p:txBody>
      </p:sp>
      <p:sp>
        <p:nvSpPr>
          <p:cNvPr id="16" name="Text 14"/>
          <p:cNvSpPr txBox="1"/>
          <p:nvPr/>
        </p:nvSpPr>
        <p:spPr>
          <a:xfrm>
            <a:off x="4896612" y="1719072"/>
            <a:ext cx="3561588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300" b="0" dirty="0">
                <a:solidFill>
                  <a:srgbClr val="F2A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Para varias sucursales</a:t>
            </a:r>
            <a:pPr indent="0" marL="0">
              <a:buNone/>
            </a:pPr>
            <a:endParaRPr lang="en-US" sz="2400" dirty="0"/>
          </a:p>
        </p:txBody>
      </p:sp>
      <p:sp>
        <p:nvSpPr>
          <p:cNvPr id="17" name="Text 15"/>
          <p:cNvSpPr txBox="1"/>
          <p:nvPr/>
        </p:nvSpPr>
        <p:spPr>
          <a:xfrm>
            <a:off x="4896612" y="2212848"/>
            <a:ext cx="3561588" cy="193852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00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Todo lo del plan Full</a:t>
            </a:r>
            <a:endParaRPr lang="en-US" sz="10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00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Varias sucursales en una cuenta</a:t>
            </a:r>
            <a:endParaRPr lang="en-US" sz="10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00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Menú centralizado con precio por sucursal</a:t>
            </a:r>
            <a:endParaRPr lang="en-US" sz="10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00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Consolidado y comparativa</a:t>
            </a:r>
            <a:endParaRPr lang="en-US" sz="1000" dirty="0"/>
          </a:p>
          <a:p>
            <a:pPr marL="342900" indent="-342900">
              <a:spcAft>
                <a:spcPts val="700"/>
              </a:spcAft>
              <a:buSzPct val="100000"/>
              <a:buChar char="●"/>
            </a:pPr>
            <a:r>
              <a:rPr lang="en-US" sz="100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Gerentes por sucursal</a:t>
            </a:r>
            <a:endParaRPr lang="en-US" sz="1000" dirty="0"/>
          </a:p>
        </p:txBody>
      </p:sp>
      <p:sp>
        <p:nvSpPr>
          <p:cNvPr id="18" name="Shape 16"/>
          <p:cNvSpPr/>
          <p:nvPr/>
        </p:nvSpPr>
        <p:spPr>
          <a:xfrm>
            <a:off x="457200" y="4297680"/>
            <a:ext cx="8229600" cy="420624"/>
          </a:xfrm>
          <a:prstGeom prst="roundRect">
            <a:avLst>
              <a:gd name="adj" fmla="val 17391"/>
            </a:avLst>
          </a:prstGeom>
          <a:solidFill>
            <a:srgbClr val="2B2118"/>
          </a:solidFill>
          <a:ln w="9525">
            <a:solidFill>
              <a:srgbClr val="F2A65A"/>
            </a:solidFill>
            <a:prstDash val="solid"/>
          </a:ln>
        </p:spPr>
        <p:txBody>
          <a:bodyPr/>
          <a:p/>
        </p:txBody>
      </p:sp>
      <p:sp>
        <p:nvSpPr>
          <p:cNvPr id="19" name="Shape 17"/>
          <p:cNvSpPr/>
          <p:nvPr/>
        </p:nvSpPr>
        <p:spPr>
          <a:xfrm>
            <a:off x="566928" y="4343400"/>
            <a:ext cx="329184" cy="329184"/>
          </a:xfrm>
          <a:prstGeom prst="ellipse">
            <a:avLst/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pic>
        <p:nvPicPr>
          <p:cNvPr id="2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2516" y="4428988"/>
            <a:ext cx="158008" cy="158008"/>
          </a:xfrm>
          <a:prstGeom prst="rect">
            <a:avLst/>
          </a:prstGeom>
        </p:spPr>
      </p:pic>
      <p:sp>
        <p:nvSpPr>
          <p:cNvPr id="21" name="Text 18"/>
          <p:cNvSpPr txBox="1"/>
          <p:nvPr/>
        </p:nvSpPr>
        <p:spPr>
          <a:xfrm>
            <a:off x="1005840" y="4297680"/>
            <a:ext cx="7589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¿Necesitas facturar?  </a:t>
            </a:r>
            <a:pPr indent="0" marL="0">
              <a:buNone/>
            </a:pPr>
            <a:r>
              <a:rPr lang="en-US" sz="110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CFDI incluido en Full e Imperio — </a:t>
            </a:r>
            <a:pPr indent="0" marL="0">
              <a:buNone/>
            </a:pPr>
            <a:r>
              <a:rPr lang="en-US" sz="1100" b="1" dirty="0">
                <a:solidFill>
                  <a:srgbClr val="F2A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 facturas al mes</a:t>
            </a:r>
            <a:pPr indent="0" marL="0">
              <a:buNone/>
            </a:pPr>
            <a:r>
              <a:rPr lang="en-US" sz="1100" dirty="0">
                <a:solidFill>
                  <a:srgbClr val="F5EFE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por sucursal.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1C1512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4572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Khall</a:t>
            </a:r>
            <a:endParaRPr lang="en-US" sz="800" dirty="0"/>
          </a:p>
        </p:txBody>
      </p:sp>
      <p:sp>
        <p:nvSpPr>
          <p:cNvPr id="3" name="Text 1"/>
          <p:cNvSpPr txBox="1"/>
          <p:nvPr/>
        </p:nvSpPr>
        <p:spPr>
          <a:xfrm>
            <a:off x="6858000" y="4828032"/>
            <a:ext cx="1828800" cy="1828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r" indent="0" marL="0">
              <a:buNone/>
            </a:pPr>
            <a:r>
              <a:rPr lang="en-US" sz="80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4" name="Shape 2"/>
          <p:cNvSpPr/>
          <p:nvPr/>
        </p:nvSpPr>
        <p:spPr>
          <a:xfrm>
            <a:off x="6309360" y="2651760"/>
            <a:ext cx="3840480" cy="3840480"/>
          </a:xfrm>
          <a:prstGeom prst="ellipse">
            <a:avLst/>
          </a:prstGeom>
          <a:solidFill>
            <a:srgbClr val="2B2118"/>
          </a:solidFill>
          <a:ln w="12700">
            <a:solidFill>
              <a:srgbClr val="2B2118"/>
            </a:solidFill>
            <a:prstDash val="solid"/>
          </a:ln>
        </p:spPr>
        <p:txBody>
          <a:bodyPr/>
          <a:p/>
        </p:txBody>
      </p:sp>
      <p:sp>
        <p:nvSpPr>
          <p:cNvPr id="5" name="Text 3"/>
          <p:cNvSpPr txBox="1"/>
          <p:nvPr/>
        </p:nvSpPr>
        <p:spPr>
          <a:xfrm>
            <a:off x="548640" y="1417320"/>
            <a:ext cx="73152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Pruébalo sin compromiso</a:t>
            </a:r>
            <a:endParaRPr lang="en-US" sz="3600" dirty="0"/>
          </a:p>
        </p:txBody>
      </p:sp>
      <p:sp>
        <p:nvSpPr>
          <p:cNvPr id="6" name="Text 4"/>
          <p:cNvSpPr txBox="1"/>
          <p:nvPr/>
        </p:nvSpPr>
        <p:spPr>
          <a:xfrm>
            <a:off x="548640" y="2148840"/>
            <a:ext cx="64008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450" dirty="0">
                <a:solidFill>
                  <a:srgbClr val="F2A65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Configura tu menú y horario en minutos.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548640" y="2834640"/>
            <a:ext cx="2103120" cy="502920"/>
          </a:xfrm>
          <a:prstGeom prst="roundRect">
            <a:avLst>
              <a:gd name="adj" fmla="val 49091"/>
            </a:avLst>
          </a:prstGeom>
          <a:solidFill>
            <a:srgbClr val="C1440E"/>
          </a:solidFill>
          <a:ln w="12700">
            <a:solidFill>
              <a:srgbClr val="C1440E"/>
            </a:solidFill>
            <a:prstDash val="solid"/>
          </a:ln>
        </p:spPr>
        <p:txBody>
          <a:bodyPr/>
          <a:p/>
        </p:txBody>
      </p:sp>
      <p:sp>
        <p:nvSpPr>
          <p:cNvPr id="8" name="Text 6">
            <a:hlinkClick r:id="rId1" tooltip=""/>
          </p:cNvPr>
          <p:cNvSpPr txBox="1"/>
          <p:nvPr/>
        </p:nvSpPr>
        <p:spPr>
          <a:xfrm>
            <a:off x="548640" y="2834640"/>
            <a:ext cx="21031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algn="ctr" indent="0" marL="0">
              <a:buNone/>
            </a:pPr>
            <a:r>
              <a:rPr lang="en-US" sz="1600" b="1" u="sng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  <a:hlinkClick r:id="rId1" invalidUrl="" action="" tgtFrame="" tooltip="" history="1" highlightClick="0" endSnd="0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khall.ing</a:t>
            </a:r>
            <a:endParaRPr lang="en-US" sz="1600" dirty="0"/>
          </a:p>
        </p:txBody>
      </p:sp>
      <p:sp>
        <p:nvSpPr>
          <p:cNvPr id="9" name="Text 7"/>
          <p:cNvSpPr txBox="1"/>
          <p:nvPr/>
        </p:nvSpPr>
        <p:spPr>
          <a:xfrm>
            <a:off x="548640" y="4206240"/>
            <a:ext cx="45720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9C8F8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 recepcionista con IA para tu restaurante.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Khall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Khall — El recepcionista con IA para tu restaurante</dc:title>
  <dc:subject>PptxGenJS Presentation</dc:subject>
  <dc:creator>PptxGenJS</dc:creator>
  <cp:lastModifiedBy>PptxGenJS</cp:lastModifiedBy>
  <cp:revision>1</cp:revision>
  <dcterms:created xsi:type="dcterms:W3CDTF">2026-09-25T20:54:55Z</dcterms:created>
  <dcterms:modified xsi:type="dcterms:W3CDTF">2026-09-25T20:54:55Z</dcterms:modified>
</cp:coreProperties>
</file>